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5"/>
  </p:notesMasterIdLst>
  <p:sldIdLst>
    <p:sldId id="2147483573" r:id="rId2"/>
    <p:sldId id="2147483574" r:id="rId3"/>
    <p:sldId id="2147483575" r:id="rId4"/>
    <p:sldId id="2147483576" r:id="rId5"/>
    <p:sldId id="2147483577" r:id="rId6"/>
    <p:sldId id="2147483578" r:id="rId7"/>
    <p:sldId id="2147483579" r:id="rId8"/>
    <p:sldId id="2147483580" r:id="rId9"/>
    <p:sldId id="2147483584" r:id="rId10"/>
    <p:sldId id="2147483581" r:id="rId11"/>
    <p:sldId id="2147483582" r:id="rId12"/>
    <p:sldId id="2147483583" r:id="rId13"/>
    <p:sldId id="297"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030"/>
    <p:restoredTop sz="94645"/>
  </p:normalViewPr>
  <p:slideViewPr>
    <p:cSldViewPr snapToGrid="0">
      <p:cViewPr varScale="1">
        <p:scale>
          <a:sx n="152" d="100"/>
          <a:sy n="152" d="100"/>
        </p:scale>
        <p:origin x="85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C0B301-81C2-234C-8F63-78D53F7D8FEF}" type="datetimeFigureOut">
              <a:rPr lang="en-US" smtClean="0"/>
              <a:t>12/5/25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5BD5B9-E17F-B349-8EE8-0353DACDF4DB}" type="slidenum">
              <a:rPr lang="en-US" smtClean="0"/>
              <a:t>‹#›</a:t>
            </a:fld>
            <a:endParaRPr lang="en-US"/>
          </a:p>
        </p:txBody>
      </p:sp>
    </p:spTree>
    <p:extLst>
      <p:ext uri="{BB962C8B-B14F-4D97-AF65-F5344CB8AC3E}">
        <p14:creationId xmlns:p14="http://schemas.microsoft.com/office/powerpoint/2010/main" val="42470261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1B5681-DB24-F12A-EE95-11959C2F14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71020D-68F2-FD65-1389-F9C7A748329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2C16CA7-2230-D8DC-CD85-25C3B3DBC1E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D67FE76-0CC9-3470-15D1-EA155B4238CF}"/>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514186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7F012A-1DCA-7099-32C3-16C25683B7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EE5247-F3FC-8889-E6D8-73E44998EA3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A9BD815-E291-01BB-0F52-403AABE07DC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4AAA59F-3499-25E5-FC2C-D9C78174820B}"/>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4743088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6234A-6C13-C007-E2C0-2BF4905810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44AE3E-FFFC-D51D-CA90-B4D8F55CD32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79F14B6-E347-2A82-D77B-371ABB22FC1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006D692-CD7F-88A3-0FA8-378CC27011B4}"/>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5456340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19C50-86D0-9A42-6F08-A5E1E4D7970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B18F9E-A355-C39B-9207-C3F48F1F8F0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F75C064-BB94-4B69-37E2-7EC9D3A747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8AAD982-C16E-9A8E-FBDD-92B56AAC68FF}"/>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315214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539638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1C69E-CC44-EDA9-CCC1-B2A58A2C38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E1E052-CAB7-2782-0662-D520801F7A4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70E11A9-03B2-EEAC-3E7A-A83ACE488D5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D5E49E2-F977-56DD-9317-B2A1E67ADBEB}"/>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368807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33D573-07FE-69AE-4716-B0D581296D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DD9E12-6CCA-E2CD-3AC2-FFC2CDA977A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EAD1EF2-D9FF-86B8-E199-5CFF34FFE97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A9DAAC6-8A00-CAB5-18BF-68D2D39C3448}"/>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7414226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96F63-CEF0-BEA2-9FF4-D1258A2CB6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9C0F7ED-5110-A76A-22D9-88B0F564177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0121AA5-66E0-15FD-9E93-06408D72697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25D925-D19B-52A2-859D-A19530DA8489}"/>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043100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48B4F5-9FA8-8A2A-6823-5CC06E2CF6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33815D-2D1D-1F80-F759-775EB052C9BE}"/>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8CEA720-6AA1-AE4D-08FE-ABA3B7A3792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5140E0-AE48-F575-5A52-57E35611F5FB}"/>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75214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BEF44-AD65-C7C3-CF37-23435CC03A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DBFA01-26FB-9D14-7707-4DDD697CE1F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8F21BCD-A28E-3794-7236-522C3D8B15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2A92B7BF-1A90-1FB7-07ED-4721C56A9DDA}"/>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4319659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439DF-CF66-BD1C-BF96-5AA64E80DAE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5B0664-41DA-FC08-B961-BBBF22351F4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176574F-D805-821F-165B-FB83B0D4999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13B47D7-6A51-216D-06D5-55CA1047E507}"/>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13578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1416DD-3A69-B613-27CF-7088B96393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63A966-5F6E-8F66-65D0-0236AD11197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9C10884-0F04-9998-728F-2A38CB0805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734296-72D5-823B-68E4-1E63F9698E8A}"/>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745353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8A44E-9B0F-6EA3-AB0A-0ACA917081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7AD50A-85F0-AFFD-2CFC-625B65E31D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C0F7D3C-68F5-2690-79FD-994913D02E6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E0709A3-6A97-643B-D84E-B024DB1FCC28}"/>
              </a:ext>
            </a:extLst>
          </p:cNvPr>
          <p:cNvSpPr>
            <a:spLocks noGrp="1"/>
          </p:cNvSpPr>
          <p:nvPr>
            <p:ph type="sldNum" sz="quarter" idx="5"/>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727D1DDB-CCCC-4AD5-BA08-65D0D991D45E}"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8348080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5" name="Rectangle 4"/>
          <p:cNvSpPr>
            <a:spLocks noChangeArrowheads="1"/>
          </p:cNvSpPr>
          <p:nvPr userDrawn="1"/>
        </p:nvSpPr>
        <p:spPr bwMode="gray">
          <a:xfrm>
            <a:off x="458258" y="6575932"/>
            <a:ext cx="1127548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1251" tIns="20620" rIns="41251" bIns="20620"/>
          <a:lstStyle>
            <a:lvl1pPr defTabSz="614363" eaLnBrk="0" hangingPunct="0">
              <a:defRPr>
                <a:solidFill>
                  <a:schemeClr val="tx1"/>
                </a:solidFill>
                <a:latin typeface="Arial" charset="0"/>
                <a:cs typeface="Arial" charset="0"/>
              </a:defRPr>
            </a:lvl1pPr>
            <a:lvl2pPr marL="742950" indent="-285750" defTabSz="614363" eaLnBrk="0" hangingPunct="0">
              <a:defRPr>
                <a:solidFill>
                  <a:schemeClr val="tx1"/>
                </a:solidFill>
                <a:latin typeface="Arial" charset="0"/>
                <a:cs typeface="Arial" charset="0"/>
              </a:defRPr>
            </a:lvl2pPr>
            <a:lvl3pPr marL="1143000" indent="-228600" defTabSz="614363" eaLnBrk="0" hangingPunct="0">
              <a:defRPr>
                <a:solidFill>
                  <a:schemeClr val="tx1"/>
                </a:solidFill>
                <a:latin typeface="Arial" charset="0"/>
                <a:cs typeface="Arial" charset="0"/>
              </a:defRPr>
            </a:lvl3pPr>
            <a:lvl4pPr marL="1600200" indent="-228600" defTabSz="614363" eaLnBrk="0" hangingPunct="0">
              <a:defRPr>
                <a:solidFill>
                  <a:schemeClr val="tx1"/>
                </a:solidFill>
                <a:latin typeface="Arial" charset="0"/>
                <a:cs typeface="Arial" charset="0"/>
              </a:defRPr>
            </a:lvl4pPr>
            <a:lvl5pPr marL="2057400" indent="-228600" defTabSz="614363" eaLnBrk="0" hangingPunct="0">
              <a:defRPr>
                <a:solidFill>
                  <a:schemeClr val="tx1"/>
                </a:solidFill>
                <a:latin typeface="Arial" charset="0"/>
                <a:cs typeface="Arial" charset="0"/>
              </a:defRPr>
            </a:lvl5pPr>
            <a:lvl6pPr marL="2514600" indent="-228600" defTabSz="614363" eaLnBrk="0" fontAlgn="base" hangingPunct="0">
              <a:spcBef>
                <a:spcPct val="0"/>
              </a:spcBef>
              <a:spcAft>
                <a:spcPct val="0"/>
              </a:spcAft>
              <a:defRPr>
                <a:solidFill>
                  <a:schemeClr val="tx1"/>
                </a:solidFill>
                <a:latin typeface="Arial" charset="0"/>
                <a:cs typeface="Arial" charset="0"/>
              </a:defRPr>
            </a:lvl6pPr>
            <a:lvl7pPr marL="2971800" indent="-228600" defTabSz="614363" eaLnBrk="0" fontAlgn="base" hangingPunct="0">
              <a:spcBef>
                <a:spcPct val="0"/>
              </a:spcBef>
              <a:spcAft>
                <a:spcPct val="0"/>
              </a:spcAft>
              <a:defRPr>
                <a:solidFill>
                  <a:schemeClr val="tx1"/>
                </a:solidFill>
                <a:latin typeface="Arial" charset="0"/>
                <a:cs typeface="Arial" charset="0"/>
              </a:defRPr>
            </a:lvl7pPr>
            <a:lvl8pPr marL="3429000" indent="-228600" defTabSz="614363" eaLnBrk="0" fontAlgn="base" hangingPunct="0">
              <a:spcBef>
                <a:spcPct val="0"/>
              </a:spcBef>
              <a:spcAft>
                <a:spcPct val="0"/>
              </a:spcAft>
              <a:defRPr>
                <a:solidFill>
                  <a:schemeClr val="tx1"/>
                </a:solidFill>
                <a:latin typeface="Arial" charset="0"/>
                <a:cs typeface="Arial" charset="0"/>
              </a:defRPr>
            </a:lvl8pPr>
            <a:lvl9pPr marL="3886200" indent="-228600" defTabSz="614363" eaLnBrk="0" fontAlgn="base" hangingPunct="0">
              <a:spcBef>
                <a:spcPct val="0"/>
              </a:spcBef>
              <a:spcAft>
                <a:spcPct val="0"/>
              </a:spcAft>
              <a:defRPr>
                <a:solidFill>
                  <a:schemeClr val="tx1"/>
                </a:solidFill>
                <a:latin typeface="Arial" charset="0"/>
                <a:cs typeface="Arial" charset="0"/>
              </a:defRPr>
            </a:lvl9pPr>
          </a:lstStyle>
          <a:p>
            <a:pPr marL="0" marR="0" lvl="0" indent="0" algn="l" defTabSz="614363" rtl="0" eaLnBrk="0" fontAlgn="base" latinLnBrk="0" hangingPunct="0">
              <a:lnSpc>
                <a:spcPct val="100000"/>
              </a:lnSpc>
              <a:spcBef>
                <a:spcPct val="0"/>
              </a:spcBef>
              <a:spcAft>
                <a:spcPct val="0"/>
              </a:spcAft>
              <a:buClrTx/>
              <a:buSzTx/>
              <a:buFontTx/>
              <a:buNone/>
              <a:tabLst/>
              <a:defRPr/>
            </a:pPr>
            <a:r>
              <a:rPr kumimoji="0" lang="en-US" altLang="en-US" sz="700" b="0" i="0" u="none" strike="noStrike" kern="1200" cap="none" spc="0" normalizeH="0" baseline="0" noProof="0" dirty="0">
                <a:ln>
                  <a:noFill/>
                </a:ln>
                <a:solidFill>
                  <a:prstClr val="black"/>
                </a:solidFill>
                <a:effectLst/>
                <a:uLnTx/>
                <a:uFillTx/>
                <a:latin typeface="Arial" charset="0"/>
                <a:ea typeface="+mn-ea"/>
                <a:cs typeface="Arial" charset="0"/>
              </a:rPr>
              <a:t>© Copyright IBM Corporation 2025</a:t>
            </a:r>
          </a:p>
          <a:p>
            <a:pPr marL="0" marR="0" lvl="0" indent="0" algn="l" defTabSz="614363" rtl="0" eaLnBrk="0" fontAlgn="base" latinLnBrk="0" hangingPunct="0">
              <a:lnSpc>
                <a:spcPct val="100000"/>
              </a:lnSpc>
              <a:spcBef>
                <a:spcPct val="0"/>
              </a:spcBef>
              <a:spcAft>
                <a:spcPct val="0"/>
              </a:spcAft>
              <a:buClrTx/>
              <a:buSzTx/>
              <a:buFontTx/>
              <a:buNone/>
              <a:tabLst/>
              <a:defRPr/>
            </a:pPr>
            <a:endParaRPr kumimoji="0" lang="en-US" altLang="en-US" sz="700" b="0" i="0" u="none" strike="noStrike" kern="1200" cap="none" spc="0" normalizeH="0" baseline="0" noProof="0" dirty="0">
              <a:ln>
                <a:noFill/>
              </a:ln>
              <a:solidFill>
                <a:prstClr val="black"/>
              </a:solidFill>
              <a:effectLst/>
              <a:uLnTx/>
              <a:uFillTx/>
              <a:latin typeface="Arial" charset="0"/>
              <a:ea typeface="+mn-ea"/>
              <a:cs typeface="Arial" charset="0"/>
            </a:endParaRPr>
          </a:p>
          <a:p>
            <a:pPr marL="0" marR="0" lvl="0" indent="0" algn="l" defTabSz="614363" rtl="0" eaLnBrk="0" fontAlgn="base" latinLnBrk="0" hangingPunct="0">
              <a:lnSpc>
                <a:spcPct val="100000"/>
              </a:lnSpc>
              <a:spcBef>
                <a:spcPct val="0"/>
              </a:spcBef>
              <a:spcAft>
                <a:spcPct val="0"/>
              </a:spcAft>
              <a:buClrTx/>
              <a:buSzTx/>
              <a:buFontTx/>
              <a:buNone/>
              <a:tabLst/>
              <a:defRPr/>
            </a:pPr>
            <a:r>
              <a:rPr kumimoji="0" lang="en-US" altLang="en-US" sz="700" b="0" i="0" u="none" strike="noStrike" kern="1200" cap="none" spc="0" normalizeH="0" baseline="0" noProof="0" dirty="0">
                <a:ln>
                  <a:noFill/>
                </a:ln>
                <a:solidFill>
                  <a:prstClr val="black"/>
                </a:solidFill>
                <a:effectLst/>
                <a:uLnTx/>
                <a:uFillTx/>
                <a:latin typeface="Arial" charset="0"/>
                <a:ea typeface="+mn-ea"/>
                <a:cs typeface="Arial" charset="0"/>
              </a:rPr>
              <a:t>													</a:t>
            </a:r>
          </a:p>
        </p:txBody>
      </p:sp>
      <p:sp>
        <p:nvSpPr>
          <p:cNvPr id="2" name="Title 1"/>
          <p:cNvSpPr>
            <a:spLocks noGrp="1"/>
          </p:cNvSpPr>
          <p:nvPr>
            <p:ph type="ctrTitle" hasCustomPrompt="1"/>
          </p:nvPr>
        </p:nvSpPr>
        <p:spPr>
          <a:xfrm>
            <a:off x="481092" y="3381347"/>
            <a:ext cx="6719809" cy="1470025"/>
          </a:xfrm>
          <a:prstGeom prst="rect">
            <a:avLst/>
          </a:prstGeom>
        </p:spPr>
        <p:txBody>
          <a:bodyPr anchor="b">
            <a:normAutofit/>
          </a:bodyPr>
          <a:lstStyle>
            <a:lvl1pPr>
              <a:defRPr lang="en-US" sz="2800" b="1" kern="1200" dirty="0">
                <a:solidFill>
                  <a:srgbClr val="001D6B"/>
                </a:solidFill>
                <a:latin typeface="IBM Plex Sans" panose="020B0503050203000203" pitchFamily="34" charset="0"/>
                <a:ea typeface="+mj-ea"/>
                <a:cs typeface="+mj-cs"/>
              </a:defRPr>
            </a:lvl1pPr>
          </a:lstStyle>
          <a:p>
            <a:r>
              <a:rPr lang="en-US" dirty="0"/>
              <a:t>Accelerate with ATG: </a:t>
            </a:r>
            <a:br>
              <a:rPr lang="en-US" dirty="0"/>
            </a:br>
            <a:r>
              <a:rPr lang="en-US" dirty="0"/>
              <a:t>Presentation Title</a:t>
            </a:r>
          </a:p>
        </p:txBody>
      </p:sp>
      <p:sp>
        <p:nvSpPr>
          <p:cNvPr id="3" name="Subtitle 2"/>
          <p:cNvSpPr>
            <a:spLocks noGrp="1"/>
          </p:cNvSpPr>
          <p:nvPr>
            <p:ph type="subTitle" idx="1" hasCustomPrompt="1"/>
          </p:nvPr>
        </p:nvSpPr>
        <p:spPr>
          <a:xfrm>
            <a:off x="481091" y="4855948"/>
            <a:ext cx="8534400" cy="1142134"/>
          </a:xfrm>
        </p:spPr>
        <p:txBody>
          <a:bodyPr/>
          <a:lstStyle>
            <a:lvl1pPr marL="0" indent="0" algn="l">
              <a:buNone/>
              <a:defRPr sz="1600">
                <a:solidFill>
                  <a:schemeClr val="tx1"/>
                </a:solidFill>
                <a:latin typeface="IBM Plex Sans" panose="020B0503050203000203"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Speakers</a:t>
            </a:r>
          </a:p>
        </p:txBody>
      </p:sp>
      <p:pic>
        <p:nvPicPr>
          <p:cNvPr id="17" name="Picture 16">
            <a:extLst>
              <a:ext uri="{FF2B5EF4-FFF2-40B4-BE49-F238E27FC236}">
                <a16:creationId xmlns:a16="http://schemas.microsoft.com/office/drawing/2014/main" id="{C4DFC73E-0CB2-46FB-A06B-0FBFD6601FCF}"/>
              </a:ext>
            </a:extLst>
          </p:cNvPr>
          <p:cNvPicPr>
            <a:picLocks noChangeAspect="1"/>
          </p:cNvPicPr>
          <p:nvPr userDrawn="1"/>
        </p:nvPicPr>
        <p:blipFill>
          <a:blip r:embed="rId2"/>
          <a:stretch>
            <a:fillRect/>
          </a:stretch>
        </p:blipFill>
        <p:spPr>
          <a:xfrm>
            <a:off x="10982507" y="6108679"/>
            <a:ext cx="1013384" cy="380019"/>
          </a:xfrm>
          <a:prstGeom prst="rect">
            <a:avLst/>
          </a:prstGeom>
        </p:spPr>
      </p:pic>
      <p:sp>
        <p:nvSpPr>
          <p:cNvPr id="4" name="Slide Number Placeholder 3">
            <a:extLst>
              <a:ext uri="{FF2B5EF4-FFF2-40B4-BE49-F238E27FC236}">
                <a16:creationId xmlns:a16="http://schemas.microsoft.com/office/drawing/2014/main" id="{F686039A-D128-495F-98F5-1A16704B7320}"/>
              </a:ext>
            </a:extLst>
          </p:cNvPr>
          <p:cNvSpPr>
            <a:spLocks noGrp="1"/>
          </p:cNvSpPr>
          <p:nvPr>
            <p:ph type="sldNum" sz="quarter" idx="10"/>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A2368217-0424-4A1B-A110-96D037EBCEB0}"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a:t>
            </a:fld>
            <a:endParaRPr kumimoji="0" lang="en-US" altLang="en-US" sz="9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pic>
        <p:nvPicPr>
          <p:cNvPr id="10" name="Picture 9" descr="A blue background with white text&#10;&#10;Description automatically generated">
            <a:extLst>
              <a:ext uri="{FF2B5EF4-FFF2-40B4-BE49-F238E27FC236}">
                <a16:creationId xmlns:a16="http://schemas.microsoft.com/office/drawing/2014/main" id="{9172FAE5-F2D0-194D-BD54-87F2D5374CDD}"/>
              </a:ext>
            </a:extLst>
          </p:cNvPr>
          <p:cNvPicPr>
            <a:picLocks noChangeAspect="1"/>
          </p:cNvPicPr>
          <p:nvPr userDrawn="1"/>
        </p:nvPicPr>
        <p:blipFill>
          <a:blip r:embed="rId3"/>
          <a:stretch>
            <a:fillRect/>
          </a:stretch>
        </p:blipFill>
        <p:spPr>
          <a:xfrm>
            <a:off x="0" y="-1"/>
            <a:ext cx="12197190" cy="2410691"/>
          </a:xfrm>
          <a:prstGeom prst="rect">
            <a:avLst/>
          </a:prstGeom>
        </p:spPr>
      </p:pic>
    </p:spTree>
    <p:extLst>
      <p:ext uri="{BB962C8B-B14F-4D97-AF65-F5344CB8AC3E}">
        <p14:creationId xmlns:p14="http://schemas.microsoft.com/office/powerpoint/2010/main" val="35863422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38667" y="501227"/>
            <a:ext cx="11572918" cy="587845"/>
          </a:xfrm>
          <a:prstGeom prst="rect">
            <a:avLst/>
          </a:prstGeom>
        </p:spPr>
        <p:txBody>
          <a:bodyPr/>
          <a:lstStyle>
            <a:lvl1pPr>
              <a:defRPr>
                <a:solidFill>
                  <a:srgbClr val="0000CC"/>
                </a:solidFill>
              </a:defRPr>
            </a:lvl1pPr>
          </a:lstStyle>
          <a:p>
            <a:r>
              <a:rPr lang="en-US" dirty="0"/>
              <a:t>Click to edit Master title style</a:t>
            </a:r>
          </a:p>
        </p:txBody>
      </p:sp>
      <p:sp>
        <p:nvSpPr>
          <p:cNvPr id="3" name="Content Placeholder 2"/>
          <p:cNvSpPr>
            <a:spLocks noGrp="1"/>
          </p:cNvSpPr>
          <p:nvPr>
            <p:ph idx="1"/>
          </p:nvPr>
        </p:nvSpPr>
        <p:spPr>
          <a:xfrm>
            <a:off x="338667" y="1158381"/>
            <a:ext cx="11572918" cy="5278933"/>
          </a:xfrm>
        </p:spPr>
        <p:txBody>
          <a:bodyPr/>
          <a:lstStyle>
            <a:lvl1pPr>
              <a:defRPr sz="1800"/>
            </a:lvl1pPr>
            <a:lvl2pPr>
              <a:defRPr sz="1600"/>
            </a:lvl2pPr>
            <a:lvl3pPr>
              <a:defRPr sz="1400"/>
            </a:lvl3pPr>
            <a:lvl4pPr>
              <a:defRPr sz="1200"/>
            </a:lvl4pPr>
            <a:lvl5pPr>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5"/>
          <p:cNvSpPr>
            <a:spLocks noGrp="1"/>
          </p:cNvSpPr>
          <p:nvPr>
            <p:ph type="sldNum" sz="quarter" idx="12"/>
          </p:nvPr>
        </p:nvSpPr>
        <p:spPr>
          <a:xfrm>
            <a:off x="10816167" y="6437314"/>
            <a:ext cx="1037167" cy="365125"/>
          </a:xfrm>
        </p:spPr>
        <p:txBody>
          <a:bodyPr/>
          <a:lstStyle>
            <a:lvl1pPr>
              <a:defRPr/>
            </a:lvl1pPr>
          </a:lstStyle>
          <a:p>
            <a:fld id="{8A77F829-48BC-43AA-85AE-6468F9B7C22C}" type="slidenum">
              <a:rPr lang="en-US" altLang="en-US"/>
              <a:pPr/>
              <a:t>‹#›</a:t>
            </a:fld>
            <a:endParaRPr lang="en-US" altLang="en-US" dirty="0"/>
          </a:p>
        </p:txBody>
      </p:sp>
    </p:spTree>
    <p:extLst>
      <p:ext uri="{BB962C8B-B14F-4D97-AF65-F5344CB8AC3E}">
        <p14:creationId xmlns:p14="http://schemas.microsoft.com/office/powerpoint/2010/main" val="13581479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head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38667" y="1165191"/>
            <a:ext cx="11572917" cy="4015581"/>
          </a:xfrm>
        </p:spPr>
        <p:txBody>
          <a:bodyPr/>
          <a:lstStyle>
            <a:lvl2pPr>
              <a:defRPr sz="1600"/>
            </a:lvl2pPr>
            <a:lvl3pPr>
              <a:defRPr sz="1400"/>
            </a:lvl3pPr>
            <a:lvl4pPr>
              <a:defRPr sz="1200"/>
            </a:lvl4pPr>
            <a:lvl5pPr>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p:cNvSpPr>
            <a:spLocks noGrp="1"/>
          </p:cNvSpPr>
          <p:nvPr>
            <p:ph type="sldNum" sz="quarter" idx="16"/>
          </p:nvPr>
        </p:nvSpPr>
        <p:spPr>
          <a:xfrm>
            <a:off x="10816167" y="6437314"/>
            <a:ext cx="1037167" cy="365125"/>
          </a:xfrm>
        </p:spPr>
        <p:txBody>
          <a:bodyPr/>
          <a:lstStyle>
            <a:lvl1pPr>
              <a:defRPr/>
            </a:lvl1pPr>
          </a:lstStyle>
          <a:p>
            <a:fld id="{A1FBECBB-686B-4AEE-AB53-A1E9155142A9}" type="slidenum">
              <a:rPr lang="en-US" altLang="en-US"/>
              <a:pPr/>
              <a:t>‹#›</a:t>
            </a:fld>
            <a:endParaRPr lang="en-US" altLang="en-US"/>
          </a:p>
        </p:txBody>
      </p:sp>
      <p:sp>
        <p:nvSpPr>
          <p:cNvPr id="6" name="Title 1">
            <a:extLst>
              <a:ext uri="{FF2B5EF4-FFF2-40B4-BE49-F238E27FC236}">
                <a16:creationId xmlns:a16="http://schemas.microsoft.com/office/drawing/2014/main" id="{9731765E-BB63-448F-996D-EE90A9E32E10}"/>
              </a:ext>
            </a:extLst>
          </p:cNvPr>
          <p:cNvSpPr>
            <a:spLocks noGrp="1"/>
          </p:cNvSpPr>
          <p:nvPr>
            <p:ph type="title"/>
          </p:nvPr>
        </p:nvSpPr>
        <p:spPr>
          <a:xfrm>
            <a:off x="338667" y="501227"/>
            <a:ext cx="11572918" cy="587845"/>
          </a:xfrm>
          <a:prstGeom prst="rect">
            <a:avLst/>
          </a:prstGeom>
        </p:spPr>
        <p:txBody>
          <a:bodyPr/>
          <a:lstStyle>
            <a:lvl1pPr>
              <a:defRPr>
                <a:solidFill>
                  <a:srgbClr val="0000CC"/>
                </a:solidFill>
              </a:defRPr>
            </a:lvl1pPr>
          </a:lstStyle>
          <a:p>
            <a:r>
              <a:rPr lang="en-US" dirty="0"/>
              <a:t>Click to edit Master title style</a:t>
            </a:r>
          </a:p>
        </p:txBody>
      </p:sp>
    </p:spTree>
    <p:extLst>
      <p:ext uri="{BB962C8B-B14F-4D97-AF65-F5344CB8AC3E}">
        <p14:creationId xmlns:p14="http://schemas.microsoft.com/office/powerpoint/2010/main" val="11733971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Text Placeholder 2"/>
          <p:cNvSpPr>
            <a:spLocks noGrp="1"/>
          </p:cNvSpPr>
          <p:nvPr>
            <p:ph type="body" idx="1"/>
          </p:nvPr>
        </p:nvSpPr>
        <p:spPr bwMode="auto">
          <a:xfrm>
            <a:off x="338666" y="1179017"/>
            <a:ext cx="11572918" cy="5278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6" name="Slide Number Placeholder 5"/>
          <p:cNvSpPr>
            <a:spLocks noGrp="1"/>
          </p:cNvSpPr>
          <p:nvPr>
            <p:ph type="sldNum" sz="quarter" idx="4"/>
          </p:nvPr>
        </p:nvSpPr>
        <p:spPr>
          <a:xfrm>
            <a:off x="10816167" y="6457951"/>
            <a:ext cx="1037167" cy="365125"/>
          </a:xfrm>
          <a:prstGeom prst="rect">
            <a:avLst/>
          </a:prstGeom>
        </p:spPr>
        <p:txBody>
          <a:bodyPr vert="horz" wrap="square" lIns="91440" tIns="45720" rIns="91440" bIns="45720" numCol="1" anchor="ctr" anchorCtr="0" compatLnSpc="1">
            <a:prstTxWarp prst="textNoShape">
              <a:avLst/>
            </a:prstTxWarp>
          </a:bodyPr>
          <a:lstStyle>
            <a:lvl1pPr algn="r">
              <a:defRPr sz="900">
                <a:solidFill>
                  <a:srgbClr val="898989"/>
                </a:solidFill>
              </a:defRPr>
            </a:lvl1pPr>
          </a:lstStyle>
          <a:p>
            <a:pPr marL="0" marR="0" lvl="0" indent="0" algn="r" defTabSz="457200" rtl="0" eaLnBrk="1" fontAlgn="base" latinLnBrk="0" hangingPunct="1">
              <a:lnSpc>
                <a:spcPct val="100000"/>
              </a:lnSpc>
              <a:spcBef>
                <a:spcPct val="0"/>
              </a:spcBef>
              <a:spcAft>
                <a:spcPct val="0"/>
              </a:spcAft>
              <a:buClrTx/>
              <a:buSzTx/>
              <a:buFontTx/>
              <a:buNone/>
              <a:tabLst/>
              <a:defRPr/>
            </a:pPr>
            <a:fld id="{A2368217-0424-4A1B-A110-96D037EBCEB0}" type="slidenum">
              <a:rPr kumimoji="0" lang="en-US" altLang="en-US" sz="9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a:t>
            </a:fld>
            <a:endParaRPr kumimoji="0" lang="en-US" altLang="en-US" sz="900" b="0" i="0" u="none" strike="noStrike" kern="1200" cap="none" spc="0" normalizeH="0" baseline="0" noProof="0">
              <a:ln>
                <a:noFill/>
              </a:ln>
              <a:solidFill>
                <a:srgbClr val="898989"/>
              </a:solidFill>
              <a:effectLst/>
              <a:uLnTx/>
              <a:uFillTx/>
              <a:latin typeface="Arial" panose="020B0604020202020204" pitchFamily="34" charset="0"/>
              <a:ea typeface="+mn-ea"/>
              <a:cs typeface="Arial" panose="020B0604020202020204" pitchFamily="34" charset="0"/>
            </a:endParaRPr>
          </a:p>
        </p:txBody>
      </p:sp>
      <p:cxnSp>
        <p:nvCxnSpPr>
          <p:cNvPr id="5" name="Straight Connector 4"/>
          <p:cNvCxnSpPr/>
          <p:nvPr userDrawn="1"/>
        </p:nvCxnSpPr>
        <p:spPr>
          <a:xfrm>
            <a:off x="338666" y="1044326"/>
            <a:ext cx="11572918" cy="0"/>
          </a:xfrm>
          <a:prstGeom prst="line">
            <a:avLst/>
          </a:prstGeom>
          <a:ln>
            <a:solidFill>
              <a:srgbClr val="001D6B"/>
            </a:solidFill>
          </a:ln>
        </p:spPr>
        <p:style>
          <a:lnRef idx="2">
            <a:schemeClr val="accent1"/>
          </a:lnRef>
          <a:fillRef idx="0">
            <a:schemeClr val="accent1"/>
          </a:fillRef>
          <a:effectRef idx="1">
            <a:schemeClr val="accent1"/>
          </a:effectRef>
          <a:fontRef idx="minor">
            <a:schemeClr val="tx1"/>
          </a:fontRef>
        </p:style>
      </p:cxnSp>
      <p:sp>
        <p:nvSpPr>
          <p:cNvPr id="2" name="AutoShape 2" descr="Click here to see the community’s start page"/>
          <p:cNvSpPr>
            <a:spLocks noChangeAspect="1" noChangeArrowheads="1"/>
          </p:cNvSpPr>
          <p:nvPr userDrawn="1"/>
        </p:nvSpPr>
        <p:spPr bwMode="auto">
          <a:xfrm>
            <a:off x="-740833" y="26997"/>
            <a:ext cx="1968500" cy="147637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Title 1">
            <a:extLst>
              <a:ext uri="{FF2B5EF4-FFF2-40B4-BE49-F238E27FC236}">
                <a16:creationId xmlns:a16="http://schemas.microsoft.com/office/drawing/2014/main" id="{305AD81F-150F-4EF4-AA53-34BDED6DA9F3}"/>
              </a:ext>
            </a:extLst>
          </p:cNvPr>
          <p:cNvSpPr txBox="1">
            <a:spLocks/>
          </p:cNvSpPr>
          <p:nvPr userDrawn="1"/>
        </p:nvSpPr>
        <p:spPr>
          <a:xfrm>
            <a:off x="338667" y="501227"/>
            <a:ext cx="11572918" cy="587845"/>
          </a:xfrm>
          <a:prstGeom prst="rect">
            <a:avLst/>
          </a:prstGeom>
        </p:spPr>
        <p:txBody>
          <a:bodyPr/>
          <a:lstStyle>
            <a:lvl1pPr algn="l" defTabSz="457200" rtl="0" eaLnBrk="1" fontAlgn="base" hangingPunct="1">
              <a:spcBef>
                <a:spcPct val="0"/>
              </a:spcBef>
              <a:spcAft>
                <a:spcPct val="0"/>
              </a:spcAft>
              <a:defRPr sz="2000" b="1" kern="1200">
                <a:solidFill>
                  <a:srgbClr val="001D6B"/>
                </a:solidFill>
                <a:latin typeface="IBM Plex Sans" panose="020B0503050203000203" pitchFamily="34" charset="0"/>
                <a:ea typeface="+mj-ea"/>
                <a:cs typeface="+mj-cs"/>
              </a:defRPr>
            </a:lvl1pPr>
            <a:lvl2pPr algn="l" defTabSz="457200" rtl="0" eaLnBrk="1" fontAlgn="base" hangingPunct="1">
              <a:spcBef>
                <a:spcPct val="0"/>
              </a:spcBef>
              <a:spcAft>
                <a:spcPct val="0"/>
              </a:spcAft>
              <a:defRPr sz="2000" b="1">
                <a:solidFill>
                  <a:schemeClr val="accent1"/>
                </a:solidFill>
                <a:latin typeface="Arial" charset="0"/>
              </a:defRPr>
            </a:lvl2pPr>
            <a:lvl3pPr algn="l" defTabSz="457200" rtl="0" eaLnBrk="1" fontAlgn="base" hangingPunct="1">
              <a:spcBef>
                <a:spcPct val="0"/>
              </a:spcBef>
              <a:spcAft>
                <a:spcPct val="0"/>
              </a:spcAft>
              <a:defRPr sz="2000" b="1">
                <a:solidFill>
                  <a:schemeClr val="accent1"/>
                </a:solidFill>
                <a:latin typeface="Arial" charset="0"/>
              </a:defRPr>
            </a:lvl3pPr>
            <a:lvl4pPr algn="l" defTabSz="457200" rtl="0" eaLnBrk="1" fontAlgn="base" hangingPunct="1">
              <a:spcBef>
                <a:spcPct val="0"/>
              </a:spcBef>
              <a:spcAft>
                <a:spcPct val="0"/>
              </a:spcAft>
              <a:defRPr sz="2000" b="1">
                <a:solidFill>
                  <a:schemeClr val="accent1"/>
                </a:solidFill>
                <a:latin typeface="Arial" charset="0"/>
              </a:defRPr>
            </a:lvl4pPr>
            <a:lvl5pPr algn="l" defTabSz="457200" rtl="0" eaLnBrk="1" fontAlgn="base" hangingPunct="1">
              <a:spcBef>
                <a:spcPct val="0"/>
              </a:spcBef>
              <a:spcAft>
                <a:spcPct val="0"/>
              </a:spcAft>
              <a:defRPr sz="2000" b="1">
                <a:solidFill>
                  <a:schemeClr val="accent1"/>
                </a:solidFill>
                <a:latin typeface="Arial" charset="0"/>
              </a:defRPr>
            </a:lvl5pPr>
            <a:lvl6pPr marL="457200" algn="l" defTabSz="457200" rtl="0" eaLnBrk="1" fontAlgn="base" hangingPunct="1">
              <a:spcBef>
                <a:spcPct val="0"/>
              </a:spcBef>
              <a:spcAft>
                <a:spcPct val="0"/>
              </a:spcAft>
              <a:defRPr sz="2000" b="1">
                <a:solidFill>
                  <a:schemeClr val="accent1"/>
                </a:solidFill>
                <a:latin typeface="Arial" charset="0"/>
              </a:defRPr>
            </a:lvl6pPr>
            <a:lvl7pPr marL="914400" algn="l" defTabSz="457200" rtl="0" eaLnBrk="1" fontAlgn="base" hangingPunct="1">
              <a:spcBef>
                <a:spcPct val="0"/>
              </a:spcBef>
              <a:spcAft>
                <a:spcPct val="0"/>
              </a:spcAft>
              <a:defRPr sz="2000" b="1">
                <a:solidFill>
                  <a:schemeClr val="accent1"/>
                </a:solidFill>
                <a:latin typeface="Arial" charset="0"/>
              </a:defRPr>
            </a:lvl7pPr>
            <a:lvl8pPr marL="1371600" algn="l" defTabSz="457200" rtl="0" eaLnBrk="1" fontAlgn="base" hangingPunct="1">
              <a:spcBef>
                <a:spcPct val="0"/>
              </a:spcBef>
              <a:spcAft>
                <a:spcPct val="0"/>
              </a:spcAft>
              <a:defRPr sz="2000" b="1">
                <a:solidFill>
                  <a:schemeClr val="accent1"/>
                </a:solidFill>
                <a:latin typeface="Arial" charset="0"/>
              </a:defRPr>
            </a:lvl8pPr>
            <a:lvl9pPr marL="1828800" algn="l" defTabSz="457200" rtl="0" eaLnBrk="1" fontAlgn="base" hangingPunct="1">
              <a:spcBef>
                <a:spcPct val="0"/>
              </a:spcBef>
              <a:spcAft>
                <a:spcPct val="0"/>
              </a:spcAft>
              <a:defRPr sz="2000" b="1">
                <a:solidFill>
                  <a:schemeClr val="accent1"/>
                </a:solidFill>
                <a:latin typeface="Arial" charset="0"/>
              </a:defRPr>
            </a:lvl9pPr>
          </a:lstStyle>
          <a:p>
            <a:endParaRPr lang="en-US" dirty="0"/>
          </a:p>
        </p:txBody>
      </p:sp>
      <p:sp>
        <p:nvSpPr>
          <p:cNvPr id="10" name="Rectangle 9">
            <a:extLst>
              <a:ext uri="{FF2B5EF4-FFF2-40B4-BE49-F238E27FC236}">
                <a16:creationId xmlns:a16="http://schemas.microsoft.com/office/drawing/2014/main" id="{609AA6E2-F82C-48E6-9B2E-172F18A27D3E}"/>
              </a:ext>
            </a:extLst>
          </p:cNvPr>
          <p:cNvSpPr>
            <a:spLocks noChangeArrowheads="1"/>
          </p:cNvSpPr>
          <p:nvPr userDrawn="1"/>
        </p:nvSpPr>
        <p:spPr bwMode="gray">
          <a:xfrm>
            <a:off x="338666" y="6547895"/>
            <a:ext cx="11275483" cy="22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41251" tIns="20620" rIns="41251" bIns="20620"/>
          <a:lstStyle>
            <a:lvl1pPr defTabSz="614363" eaLnBrk="0" hangingPunct="0">
              <a:defRPr>
                <a:solidFill>
                  <a:schemeClr val="tx1"/>
                </a:solidFill>
                <a:latin typeface="Arial" charset="0"/>
                <a:cs typeface="Arial" charset="0"/>
              </a:defRPr>
            </a:lvl1pPr>
            <a:lvl2pPr marL="742950" indent="-285750" defTabSz="614363" eaLnBrk="0" hangingPunct="0">
              <a:defRPr>
                <a:solidFill>
                  <a:schemeClr val="tx1"/>
                </a:solidFill>
                <a:latin typeface="Arial" charset="0"/>
                <a:cs typeface="Arial" charset="0"/>
              </a:defRPr>
            </a:lvl2pPr>
            <a:lvl3pPr marL="1143000" indent="-228600" defTabSz="614363" eaLnBrk="0" hangingPunct="0">
              <a:defRPr>
                <a:solidFill>
                  <a:schemeClr val="tx1"/>
                </a:solidFill>
                <a:latin typeface="Arial" charset="0"/>
                <a:cs typeface="Arial" charset="0"/>
              </a:defRPr>
            </a:lvl3pPr>
            <a:lvl4pPr marL="1600200" indent="-228600" defTabSz="614363" eaLnBrk="0" hangingPunct="0">
              <a:defRPr>
                <a:solidFill>
                  <a:schemeClr val="tx1"/>
                </a:solidFill>
                <a:latin typeface="Arial" charset="0"/>
                <a:cs typeface="Arial" charset="0"/>
              </a:defRPr>
            </a:lvl4pPr>
            <a:lvl5pPr marL="2057400" indent="-228600" defTabSz="614363" eaLnBrk="0" hangingPunct="0">
              <a:defRPr>
                <a:solidFill>
                  <a:schemeClr val="tx1"/>
                </a:solidFill>
                <a:latin typeface="Arial" charset="0"/>
                <a:cs typeface="Arial" charset="0"/>
              </a:defRPr>
            </a:lvl5pPr>
            <a:lvl6pPr marL="2514600" indent="-228600" defTabSz="614363" eaLnBrk="0" fontAlgn="base" hangingPunct="0">
              <a:spcBef>
                <a:spcPct val="0"/>
              </a:spcBef>
              <a:spcAft>
                <a:spcPct val="0"/>
              </a:spcAft>
              <a:defRPr>
                <a:solidFill>
                  <a:schemeClr val="tx1"/>
                </a:solidFill>
                <a:latin typeface="Arial" charset="0"/>
                <a:cs typeface="Arial" charset="0"/>
              </a:defRPr>
            </a:lvl6pPr>
            <a:lvl7pPr marL="2971800" indent="-228600" defTabSz="614363" eaLnBrk="0" fontAlgn="base" hangingPunct="0">
              <a:spcBef>
                <a:spcPct val="0"/>
              </a:spcBef>
              <a:spcAft>
                <a:spcPct val="0"/>
              </a:spcAft>
              <a:defRPr>
                <a:solidFill>
                  <a:schemeClr val="tx1"/>
                </a:solidFill>
                <a:latin typeface="Arial" charset="0"/>
                <a:cs typeface="Arial" charset="0"/>
              </a:defRPr>
            </a:lvl7pPr>
            <a:lvl8pPr marL="3429000" indent="-228600" defTabSz="614363" eaLnBrk="0" fontAlgn="base" hangingPunct="0">
              <a:spcBef>
                <a:spcPct val="0"/>
              </a:spcBef>
              <a:spcAft>
                <a:spcPct val="0"/>
              </a:spcAft>
              <a:defRPr>
                <a:solidFill>
                  <a:schemeClr val="tx1"/>
                </a:solidFill>
                <a:latin typeface="Arial" charset="0"/>
                <a:cs typeface="Arial" charset="0"/>
              </a:defRPr>
            </a:lvl8pPr>
            <a:lvl9pPr marL="3886200" indent="-228600" defTabSz="614363" eaLnBrk="0" fontAlgn="base" hangingPunct="0">
              <a:spcBef>
                <a:spcPct val="0"/>
              </a:spcBef>
              <a:spcAft>
                <a:spcPct val="0"/>
              </a:spcAft>
              <a:defRPr>
                <a:solidFill>
                  <a:schemeClr val="tx1"/>
                </a:solidFill>
                <a:latin typeface="Arial" charset="0"/>
                <a:cs typeface="Arial" charset="0"/>
              </a:defRPr>
            </a:lvl9pPr>
          </a:lstStyle>
          <a:p>
            <a:pPr marL="0" marR="0" lvl="0" indent="0" algn="l" defTabSz="614363" rtl="0" eaLnBrk="0" fontAlgn="base" latinLnBrk="0" hangingPunct="0">
              <a:lnSpc>
                <a:spcPct val="100000"/>
              </a:lnSpc>
              <a:spcBef>
                <a:spcPct val="0"/>
              </a:spcBef>
              <a:spcAft>
                <a:spcPct val="0"/>
              </a:spcAft>
              <a:buClrTx/>
              <a:buSzTx/>
              <a:buFontTx/>
              <a:buNone/>
              <a:tabLst/>
              <a:defRPr/>
            </a:pPr>
            <a:r>
              <a:rPr kumimoji="0" lang="en-US" altLang="en-US" sz="700" b="0" i="0" u="none" strike="noStrike" kern="1200" cap="none" spc="0" normalizeH="0" baseline="0" noProof="0" dirty="0">
                <a:ln>
                  <a:noFill/>
                </a:ln>
                <a:solidFill>
                  <a:prstClr val="black"/>
                </a:solidFill>
                <a:effectLst/>
                <a:uLnTx/>
                <a:uFillTx/>
                <a:latin typeface="Arial" charset="0"/>
                <a:ea typeface="+mn-ea"/>
                <a:cs typeface="Arial" charset="0"/>
              </a:rPr>
              <a:t>© Copyright IBM Corporation 2025</a:t>
            </a:r>
          </a:p>
          <a:p>
            <a:pPr marL="0" marR="0" lvl="0" indent="0" algn="l" defTabSz="614363" rtl="0" eaLnBrk="0" fontAlgn="base" latinLnBrk="0" hangingPunct="0">
              <a:lnSpc>
                <a:spcPct val="100000"/>
              </a:lnSpc>
              <a:spcBef>
                <a:spcPct val="0"/>
              </a:spcBef>
              <a:spcAft>
                <a:spcPct val="0"/>
              </a:spcAft>
              <a:buClrTx/>
              <a:buSzTx/>
              <a:buFontTx/>
              <a:buNone/>
              <a:tabLst/>
              <a:defRPr/>
            </a:pPr>
            <a:r>
              <a:rPr kumimoji="0" lang="en-US" altLang="en-US" sz="700" b="0" i="0" u="none" strike="noStrike" kern="1200" cap="none" spc="0" normalizeH="0" baseline="0" noProof="0" dirty="0">
                <a:ln>
                  <a:noFill/>
                </a:ln>
                <a:solidFill>
                  <a:prstClr val="black"/>
                </a:solidFill>
                <a:effectLst/>
                <a:uLnTx/>
                <a:uFillTx/>
                <a:latin typeface="Arial" charset="0"/>
                <a:ea typeface="+mn-ea"/>
                <a:cs typeface="Arial" charset="0"/>
              </a:rPr>
              <a:t>													</a:t>
            </a:r>
          </a:p>
        </p:txBody>
      </p:sp>
      <p:pic>
        <p:nvPicPr>
          <p:cNvPr id="15" name="Picture 14">
            <a:extLst>
              <a:ext uri="{FF2B5EF4-FFF2-40B4-BE49-F238E27FC236}">
                <a16:creationId xmlns:a16="http://schemas.microsoft.com/office/drawing/2014/main" id="{C48B444F-B310-5B86-AB01-F6348BC646A3}"/>
              </a:ext>
            </a:extLst>
          </p:cNvPr>
          <p:cNvPicPr>
            <a:picLocks noChangeAspect="1"/>
          </p:cNvPicPr>
          <p:nvPr userDrawn="1"/>
        </p:nvPicPr>
        <p:blipFill>
          <a:blip r:embed="rId5"/>
          <a:stretch>
            <a:fillRect/>
          </a:stretch>
        </p:blipFill>
        <p:spPr>
          <a:xfrm>
            <a:off x="0" y="0"/>
            <a:ext cx="12192000" cy="456482"/>
          </a:xfrm>
          <a:prstGeom prst="rect">
            <a:avLst/>
          </a:prstGeom>
        </p:spPr>
      </p:pic>
    </p:spTree>
    <p:extLst>
      <p:ext uri="{BB962C8B-B14F-4D97-AF65-F5344CB8AC3E}">
        <p14:creationId xmlns:p14="http://schemas.microsoft.com/office/powerpoint/2010/main" val="36768368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p:hf hdr="0" ftr="0" dt="0"/>
  <p:txStyles>
    <p:titleStyle>
      <a:lvl1pPr algn="l" defTabSz="457200" rtl="0" eaLnBrk="1" fontAlgn="base" hangingPunct="1">
        <a:spcBef>
          <a:spcPct val="0"/>
        </a:spcBef>
        <a:spcAft>
          <a:spcPct val="0"/>
        </a:spcAft>
        <a:defRPr sz="2000" b="1" kern="1200">
          <a:solidFill>
            <a:srgbClr val="001D6B"/>
          </a:solidFill>
          <a:latin typeface="IBM Plex Sans" panose="020B0503050203000203" pitchFamily="34" charset="0"/>
          <a:ea typeface="+mj-ea"/>
          <a:cs typeface="+mj-cs"/>
        </a:defRPr>
      </a:lvl1pPr>
      <a:lvl2pPr algn="l" defTabSz="457200" rtl="0" eaLnBrk="1" fontAlgn="base" hangingPunct="1">
        <a:spcBef>
          <a:spcPct val="0"/>
        </a:spcBef>
        <a:spcAft>
          <a:spcPct val="0"/>
        </a:spcAft>
        <a:defRPr sz="2000" b="1">
          <a:solidFill>
            <a:schemeClr val="accent1"/>
          </a:solidFill>
          <a:latin typeface="Arial" charset="0"/>
        </a:defRPr>
      </a:lvl2pPr>
      <a:lvl3pPr algn="l" defTabSz="457200" rtl="0" eaLnBrk="1" fontAlgn="base" hangingPunct="1">
        <a:spcBef>
          <a:spcPct val="0"/>
        </a:spcBef>
        <a:spcAft>
          <a:spcPct val="0"/>
        </a:spcAft>
        <a:defRPr sz="2000" b="1">
          <a:solidFill>
            <a:schemeClr val="accent1"/>
          </a:solidFill>
          <a:latin typeface="Arial" charset="0"/>
        </a:defRPr>
      </a:lvl3pPr>
      <a:lvl4pPr algn="l" defTabSz="457200" rtl="0" eaLnBrk="1" fontAlgn="base" hangingPunct="1">
        <a:spcBef>
          <a:spcPct val="0"/>
        </a:spcBef>
        <a:spcAft>
          <a:spcPct val="0"/>
        </a:spcAft>
        <a:defRPr sz="2000" b="1">
          <a:solidFill>
            <a:schemeClr val="accent1"/>
          </a:solidFill>
          <a:latin typeface="Arial" charset="0"/>
        </a:defRPr>
      </a:lvl4pPr>
      <a:lvl5pPr algn="l" defTabSz="457200" rtl="0" eaLnBrk="1" fontAlgn="base" hangingPunct="1">
        <a:spcBef>
          <a:spcPct val="0"/>
        </a:spcBef>
        <a:spcAft>
          <a:spcPct val="0"/>
        </a:spcAft>
        <a:defRPr sz="2000" b="1">
          <a:solidFill>
            <a:schemeClr val="accent1"/>
          </a:solidFill>
          <a:latin typeface="Arial" charset="0"/>
        </a:defRPr>
      </a:lvl5pPr>
      <a:lvl6pPr marL="457200" algn="l" defTabSz="457200" rtl="0" eaLnBrk="1" fontAlgn="base" hangingPunct="1">
        <a:spcBef>
          <a:spcPct val="0"/>
        </a:spcBef>
        <a:spcAft>
          <a:spcPct val="0"/>
        </a:spcAft>
        <a:defRPr sz="2000" b="1">
          <a:solidFill>
            <a:schemeClr val="accent1"/>
          </a:solidFill>
          <a:latin typeface="Arial" charset="0"/>
        </a:defRPr>
      </a:lvl6pPr>
      <a:lvl7pPr marL="914400" algn="l" defTabSz="457200" rtl="0" eaLnBrk="1" fontAlgn="base" hangingPunct="1">
        <a:spcBef>
          <a:spcPct val="0"/>
        </a:spcBef>
        <a:spcAft>
          <a:spcPct val="0"/>
        </a:spcAft>
        <a:defRPr sz="2000" b="1">
          <a:solidFill>
            <a:schemeClr val="accent1"/>
          </a:solidFill>
          <a:latin typeface="Arial" charset="0"/>
        </a:defRPr>
      </a:lvl7pPr>
      <a:lvl8pPr marL="1371600" algn="l" defTabSz="457200" rtl="0" eaLnBrk="1" fontAlgn="base" hangingPunct="1">
        <a:spcBef>
          <a:spcPct val="0"/>
        </a:spcBef>
        <a:spcAft>
          <a:spcPct val="0"/>
        </a:spcAft>
        <a:defRPr sz="2000" b="1">
          <a:solidFill>
            <a:schemeClr val="accent1"/>
          </a:solidFill>
          <a:latin typeface="Arial" charset="0"/>
        </a:defRPr>
      </a:lvl8pPr>
      <a:lvl9pPr marL="1828800" algn="l" defTabSz="457200" rtl="0" eaLnBrk="1" fontAlgn="base" hangingPunct="1">
        <a:spcBef>
          <a:spcPct val="0"/>
        </a:spcBef>
        <a:spcAft>
          <a:spcPct val="0"/>
        </a:spcAft>
        <a:defRPr sz="2000" b="1">
          <a:solidFill>
            <a:schemeClr val="accent1"/>
          </a:solidFill>
          <a:latin typeface="Arial" charset="0"/>
        </a:defRPr>
      </a:lvl9pPr>
    </p:titleStyle>
    <p:bodyStyle>
      <a:lvl1pPr marL="149225" indent="-149225" algn="l" defTabSz="614363" rtl="0" eaLnBrk="1" fontAlgn="base" hangingPunct="1">
        <a:spcBef>
          <a:spcPct val="0"/>
        </a:spcBef>
        <a:spcAft>
          <a:spcPct val="25000"/>
        </a:spcAft>
        <a:buClr>
          <a:srgbClr val="0000CC"/>
        </a:buClr>
        <a:buFont typeface="Arial" panose="020B0604020202020204" pitchFamily="34" charset="0"/>
        <a:buChar char="•"/>
        <a:defRPr sz="1800" kern="1200">
          <a:solidFill>
            <a:schemeClr val="tx1"/>
          </a:solidFill>
          <a:latin typeface="IBM Plex Sans" panose="020B0503050203000203" pitchFamily="34" charset="0"/>
          <a:ea typeface="+mn-ea"/>
          <a:cs typeface="+mn-cs"/>
        </a:defRPr>
      </a:lvl1pPr>
      <a:lvl2pPr marL="307975" indent="-157163" algn="l" defTabSz="614363" rtl="0" eaLnBrk="1" fontAlgn="base" hangingPunct="1">
        <a:spcBef>
          <a:spcPct val="0"/>
        </a:spcBef>
        <a:spcAft>
          <a:spcPct val="25000"/>
        </a:spcAft>
        <a:buClr>
          <a:srgbClr val="0000CC"/>
        </a:buClr>
        <a:buFont typeface="Arial" panose="020B0604020202020204" pitchFamily="34" charset="0"/>
        <a:buChar char="•"/>
        <a:defRPr sz="1600" kern="1200">
          <a:solidFill>
            <a:schemeClr val="tx1"/>
          </a:solidFill>
          <a:latin typeface="IBM Plex Sans" panose="020B0503050203000203" pitchFamily="34" charset="0"/>
          <a:ea typeface="+mn-ea"/>
          <a:cs typeface="+mn-cs"/>
        </a:defRPr>
      </a:lvl2pPr>
      <a:lvl3pPr marL="463550" indent="-153988" algn="l" defTabSz="614363" rtl="0" eaLnBrk="1" fontAlgn="base" hangingPunct="1">
        <a:spcBef>
          <a:spcPct val="0"/>
        </a:spcBef>
        <a:spcAft>
          <a:spcPct val="25000"/>
        </a:spcAft>
        <a:buClr>
          <a:srgbClr val="0000CC"/>
        </a:buClr>
        <a:buFont typeface="Arial" panose="020B0604020202020204" pitchFamily="34" charset="0"/>
        <a:buChar char="•"/>
        <a:defRPr sz="1400" kern="1200">
          <a:solidFill>
            <a:schemeClr val="tx1"/>
          </a:solidFill>
          <a:latin typeface="IBM Plex Sans" panose="020B0503050203000203" pitchFamily="34" charset="0"/>
          <a:ea typeface="+mn-ea"/>
          <a:cs typeface="+mn-cs"/>
        </a:defRPr>
      </a:lvl3pPr>
      <a:lvl4pPr marL="612775" indent="-147638" algn="l" defTabSz="614363" rtl="0" eaLnBrk="1" fontAlgn="base" hangingPunct="1">
        <a:spcBef>
          <a:spcPct val="0"/>
        </a:spcBef>
        <a:spcAft>
          <a:spcPct val="25000"/>
        </a:spcAft>
        <a:buClr>
          <a:srgbClr val="0000CC"/>
        </a:buClr>
        <a:buFont typeface="Arial" panose="020B0604020202020204" pitchFamily="34" charset="0"/>
        <a:buChar char="•"/>
        <a:defRPr sz="1200" kern="1200">
          <a:solidFill>
            <a:schemeClr val="tx1"/>
          </a:solidFill>
          <a:latin typeface="IBM Plex Sans" panose="020B0503050203000203" pitchFamily="34" charset="0"/>
          <a:ea typeface="+mn-ea"/>
          <a:cs typeface="+mn-cs"/>
        </a:defRPr>
      </a:lvl4pPr>
      <a:lvl5pPr marL="768350" indent="-153988" algn="l" defTabSz="614363" rtl="0" eaLnBrk="1" fontAlgn="base" hangingPunct="1">
        <a:spcBef>
          <a:spcPct val="0"/>
        </a:spcBef>
        <a:spcAft>
          <a:spcPct val="25000"/>
        </a:spcAft>
        <a:buClr>
          <a:srgbClr val="0000CC"/>
        </a:buClr>
        <a:buFont typeface="Arial" panose="020B0604020202020204" pitchFamily="34" charset="0"/>
        <a:buChar char="•"/>
        <a:defRPr sz="1200" kern="1200">
          <a:solidFill>
            <a:schemeClr val="tx1"/>
          </a:solidFill>
          <a:latin typeface="IBM Plex Sans" panose="020B0503050203000203"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ibm-sys-storage.ideas.ibm.com/ideas/CSM-I-221" TargetMode="External"/><Relationship Id="rId7" Type="http://schemas.openxmlformats.org/officeDocument/2006/relationships/hyperlink" Target="https://ibm-sys-storage.ideas.ibm.com/ideas/CSM-I-210"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ibm-sys-storage.ideas.ibm.com/ideas/CSM-I-213" TargetMode="External"/><Relationship Id="rId5" Type="http://schemas.openxmlformats.org/officeDocument/2006/relationships/hyperlink" Target="https://ibm-sys-storage.ideas.ibm.com/ideas/CSM-I-212" TargetMode="External"/><Relationship Id="rId4" Type="http://schemas.openxmlformats.org/officeDocument/2006/relationships/hyperlink" Target="https://ibm-sys-storage.ideas.ibm.com/ideas/CSM-I-211"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hyperlink" Target="https://ibm-sys-storage.ideas.ibm.com/ideas?project=CSM"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hyperlink" Target="https://ibm-sys-storage.ideas.ibm.com/ideas/CSM-I-213"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hyperlink" Target="https://ibm-sys-storage.ideas.ibm.com/ideas/CSM-I-210"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ibm-sys-storage.ideas.ibm.com/ideas/CSM-I-211"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hyperlink" Target="https://ibm-sys-storage.ideas.ibm.com/ideas/CSM-I-212"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hyperlink" Target="https://ibm-sys-storage.ideas.ibm.com/ideas/CSM-I-221"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0C553-75DB-2261-46A9-3A51E2DDF6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2E45C4-CFD9-E5CE-9014-FB054DD8CB5D}"/>
              </a:ext>
            </a:extLst>
          </p:cNvPr>
          <p:cNvSpPr>
            <a:spLocks noGrp="1"/>
          </p:cNvSpPr>
          <p:nvPr>
            <p:ph type="title"/>
          </p:nvPr>
        </p:nvSpPr>
        <p:spPr>
          <a:xfrm>
            <a:off x="338667" y="540983"/>
            <a:ext cx="11572918" cy="587845"/>
          </a:xfrm>
        </p:spPr>
        <p:txBody>
          <a:bodyPr/>
          <a:lstStyle/>
          <a:p>
            <a:r>
              <a:rPr lang="en-US" b="0" dirty="0">
                <a:solidFill>
                  <a:srgbClr val="0070C0"/>
                </a:solidFill>
                <a:latin typeface="Helvetica Neue" panose="02000503000000020004" pitchFamily="2" charset="0"/>
              </a:rPr>
              <a:t>What’s New in IBM Copy Services Manager V6.3.16</a:t>
            </a:r>
            <a:endParaRPr lang="en-US" b="0" dirty="0">
              <a:solidFill>
                <a:srgbClr val="0070C0"/>
              </a:solidFill>
            </a:endParaRPr>
          </a:p>
        </p:txBody>
      </p:sp>
      <p:sp>
        <p:nvSpPr>
          <p:cNvPr id="4" name="Slide Number Placeholder 3">
            <a:extLst>
              <a:ext uri="{FF2B5EF4-FFF2-40B4-BE49-F238E27FC236}">
                <a16:creationId xmlns:a16="http://schemas.microsoft.com/office/drawing/2014/main" id="{AB0667DC-B6F6-CFF0-5FA8-61F783D9300D}"/>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7" name="Rectangle 6">
            <a:extLst>
              <a:ext uri="{FF2B5EF4-FFF2-40B4-BE49-F238E27FC236}">
                <a16:creationId xmlns:a16="http://schemas.microsoft.com/office/drawing/2014/main" id="{A6D1C7ED-D59E-16AC-6273-5D32CE408C6D}"/>
              </a:ext>
            </a:extLst>
          </p:cNvPr>
          <p:cNvSpPr/>
          <p:nvPr/>
        </p:nvSpPr>
        <p:spPr>
          <a:xfrm>
            <a:off x="6476479" y="1458948"/>
            <a:ext cx="5044777"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Helvetica Neue" panose="02000503000000020004" pitchFamily="2" charset="0"/>
                <a:ea typeface="Helvetica Neue" panose="02000503000000020004" pitchFamily="2" charset="0"/>
                <a:cs typeface="Helvetica Neue" panose="02000503000000020004" pitchFamily="2" charset="0"/>
                <a:hlinkClick r:id="rId3">
                  <a:extLst>
                    <a:ext uri="{A12FA001-AC4F-418D-AE19-62706E023703}">
                      <ahyp:hlinkClr xmlns:ahyp="http://schemas.microsoft.com/office/drawing/2018/hyperlinkcolor" val="tx"/>
                    </a:ext>
                  </a:extLst>
                </a:hlinkClick>
              </a:rPr>
              <a:t>IDEA CSM-I-221</a:t>
            </a:r>
            <a:r>
              <a:rPr kumimoji="0" lang="en-US" sz="1400" b="0" i="0" u="none" strike="noStrike" kern="1200" cap="none" spc="0" normalizeH="0" baseline="0" noProof="0" dirty="0">
                <a:ln>
                  <a:noFill/>
                </a:ln>
                <a:solidFill>
                  <a:srgbClr val="0070C0"/>
                </a:solidFill>
                <a:effectLst/>
                <a:uLnTx/>
                <a:uFillTx/>
                <a:latin typeface="Helvetica Neue" panose="02000503000000020004" pitchFamily="2" charset="0"/>
                <a:ea typeface="Helvetica Neue" panose="02000503000000020004" pitchFamily="2" charset="0"/>
                <a:cs typeface="Helvetica Neue" panose="02000503000000020004" pitchFamily="2" charset="0"/>
              </a:rPr>
              <a:t> – </a:t>
            </a:r>
            <a:r>
              <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Provide more details in subject of email notifications, to allow for easier filtering</a:t>
            </a:r>
          </a:p>
        </p:txBody>
      </p:sp>
      <p:sp>
        <p:nvSpPr>
          <p:cNvPr id="8" name="Rectangle 7">
            <a:extLst>
              <a:ext uri="{FF2B5EF4-FFF2-40B4-BE49-F238E27FC236}">
                <a16:creationId xmlns:a16="http://schemas.microsoft.com/office/drawing/2014/main" id="{9357AFA0-F689-5058-81E6-192290903B7F}"/>
              </a:ext>
            </a:extLst>
          </p:cNvPr>
          <p:cNvSpPr/>
          <p:nvPr/>
        </p:nvSpPr>
        <p:spPr>
          <a:xfrm>
            <a:off x="931195" y="3184328"/>
            <a:ext cx="433968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Helvetica Neue" panose="02000503000000020004" pitchFamily="2" charset="0"/>
                <a:ea typeface="Helvetica Neue" panose="02000503000000020004" pitchFamily="2" charset="0"/>
                <a:cs typeface="Helvetica Neue" panose="02000503000000020004" pitchFamily="2" charset="0"/>
                <a:hlinkClick r:id="rId4">
                  <a:extLst>
                    <a:ext uri="{A12FA001-AC4F-418D-AE19-62706E023703}">
                      <ahyp:hlinkClr xmlns:ahyp="http://schemas.microsoft.com/office/drawing/2018/hyperlinkcolor" val="tx"/>
                    </a:ext>
                  </a:extLst>
                </a:hlinkClick>
              </a:rPr>
              <a:t>IDEA CSM-I-211</a:t>
            </a:r>
            <a:r>
              <a:rPr kumimoji="0" lang="en-US" sz="1400" b="0" i="0" u="none" strike="noStrike" kern="1200" cap="none" spc="0" normalizeH="0" baseline="0" noProof="0" dirty="0">
                <a:ln>
                  <a:noFill/>
                </a:ln>
                <a:solidFill>
                  <a:srgbClr val="0070C0"/>
                </a:solidFill>
                <a:effectLst/>
                <a:uLnTx/>
                <a:uFillTx/>
                <a:latin typeface="Helvetica Neue" panose="02000503000000020004" pitchFamily="2" charset="0"/>
                <a:ea typeface="Helvetica Neue" panose="02000503000000020004" pitchFamily="2" charset="0"/>
                <a:cs typeface="Helvetica Neue" panose="02000503000000020004" pitchFamily="2" charset="0"/>
              </a:rPr>
              <a:t> </a:t>
            </a:r>
            <a:r>
              <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 Ability to manually start a scheduled task from any step</a:t>
            </a:r>
          </a:p>
        </p:txBody>
      </p:sp>
      <p:sp>
        <p:nvSpPr>
          <p:cNvPr id="6" name="Rectangle 5">
            <a:extLst>
              <a:ext uri="{FF2B5EF4-FFF2-40B4-BE49-F238E27FC236}">
                <a16:creationId xmlns:a16="http://schemas.microsoft.com/office/drawing/2014/main" id="{6B31AB32-7D2C-AC65-3A82-9A8AE3C5CD2C}"/>
              </a:ext>
            </a:extLst>
          </p:cNvPr>
          <p:cNvSpPr/>
          <p:nvPr/>
        </p:nvSpPr>
        <p:spPr>
          <a:xfrm>
            <a:off x="931195" y="4668610"/>
            <a:ext cx="504477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Helvetica Neue" panose="02000503000000020004" pitchFamily="2" charset="0"/>
                <a:ea typeface="Helvetica Neue" panose="02000503000000020004" pitchFamily="2" charset="0"/>
                <a:cs typeface="Helvetica Neue" panose="02000503000000020004" pitchFamily="2" charset="0"/>
                <a:hlinkClick r:id="rId5">
                  <a:extLst>
                    <a:ext uri="{A12FA001-AC4F-418D-AE19-62706E023703}">
                      <ahyp:hlinkClr xmlns:ahyp="http://schemas.microsoft.com/office/drawing/2018/hyperlinkcolor" val="tx"/>
                    </a:ext>
                  </a:extLst>
                </a:hlinkClick>
              </a:rPr>
              <a:t>IDEA CSM-I-212</a:t>
            </a:r>
            <a:r>
              <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 View running status and last run status of actions within a scheduled task</a:t>
            </a:r>
          </a:p>
        </p:txBody>
      </p:sp>
      <p:sp>
        <p:nvSpPr>
          <p:cNvPr id="5" name="Rectangle 4">
            <a:extLst>
              <a:ext uri="{FF2B5EF4-FFF2-40B4-BE49-F238E27FC236}">
                <a16:creationId xmlns:a16="http://schemas.microsoft.com/office/drawing/2014/main" id="{B8776310-F110-F1B3-4328-723A5F3DE3D1}"/>
              </a:ext>
            </a:extLst>
          </p:cNvPr>
          <p:cNvSpPr/>
          <p:nvPr/>
        </p:nvSpPr>
        <p:spPr>
          <a:xfrm>
            <a:off x="931195" y="3984969"/>
            <a:ext cx="4339688" cy="307777"/>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New ability to cancel a currently running task</a:t>
            </a:r>
          </a:p>
        </p:txBody>
      </p:sp>
      <p:sp>
        <p:nvSpPr>
          <p:cNvPr id="10" name="Rectangle 9">
            <a:extLst>
              <a:ext uri="{FF2B5EF4-FFF2-40B4-BE49-F238E27FC236}">
                <a16:creationId xmlns:a16="http://schemas.microsoft.com/office/drawing/2014/main" id="{D1CAFD6C-CE16-3869-E7B3-82AC0538112A}"/>
              </a:ext>
            </a:extLst>
          </p:cNvPr>
          <p:cNvSpPr/>
          <p:nvPr/>
        </p:nvSpPr>
        <p:spPr>
          <a:xfrm>
            <a:off x="931195" y="2321638"/>
            <a:ext cx="433968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70C0"/>
                </a:solidFill>
                <a:effectLst/>
                <a:uLnTx/>
                <a:uFillTx/>
                <a:latin typeface="Helvetica Neue" panose="02000503000000020004" pitchFamily="2" charset="0"/>
                <a:ea typeface="Helvetica Neue" panose="02000503000000020004" pitchFamily="2" charset="0"/>
                <a:cs typeface="Helvetica Neue" panose="02000503000000020004" pitchFamily="2" charset="0"/>
                <a:hlinkClick r:id="rId6">
                  <a:extLst>
                    <a:ext uri="{A12FA001-AC4F-418D-AE19-62706E023703}">
                      <ahyp:hlinkClr xmlns:ahyp="http://schemas.microsoft.com/office/drawing/2018/hyperlinkcolor" val="tx"/>
                    </a:ext>
                  </a:extLst>
                </a:hlinkClick>
              </a:rPr>
              <a:t>IDEA </a:t>
            </a:r>
            <a:r>
              <a:rPr kumimoji="0" lang="en-US" sz="1400" b="0" i="0" u="none" strike="noStrike" kern="1200" cap="none" spc="0" normalizeH="0" baseline="0" noProof="0" dirty="0">
                <a:ln>
                  <a:noFill/>
                </a:ln>
                <a:solidFill>
                  <a:srgbClr val="0070C0"/>
                </a:solidFill>
                <a:effectLst/>
                <a:uLnTx/>
                <a:uFillTx/>
                <a:latin typeface="Helvetica Neue" panose="02000503000000020004" pitchFamily="2" charset="0"/>
                <a:ea typeface="Helvetica Neue" panose="02000503000000020004" pitchFamily="2" charset="0"/>
                <a:cs typeface="Helvetica Neue" panose="02000503000000020004" pitchFamily="2" charset="0"/>
                <a:hlinkClick r:id="rId7">
                  <a:extLst>
                    <a:ext uri="{A12FA001-AC4F-418D-AE19-62706E023703}">
                      <ahyp:hlinkClr xmlns:ahyp="http://schemas.microsoft.com/office/drawing/2018/hyperlinkcolor" val="tx"/>
                    </a:ext>
                  </a:extLst>
                </a:hlinkClick>
              </a:rPr>
              <a:t>CSM-I-210</a:t>
            </a:r>
            <a:r>
              <a:rPr kumimoji="0" lang="en-US" sz="1400" b="0" i="0" u="none" strike="noStrike" kern="1200" cap="none" spc="0" normalizeH="0" baseline="0" noProof="0" dirty="0">
                <a:ln>
                  <a:noFill/>
                </a:ln>
                <a:solidFill>
                  <a:srgbClr val="0070C0"/>
                </a:solidFill>
                <a:effectLst/>
                <a:uLnTx/>
                <a:uFillTx/>
                <a:latin typeface="Helvetica Neue" panose="02000503000000020004" pitchFamily="2" charset="0"/>
                <a:ea typeface="Helvetica Neue" panose="02000503000000020004" pitchFamily="2" charset="0"/>
                <a:cs typeface="Helvetica Neue" panose="02000503000000020004" pitchFamily="2" charset="0"/>
                <a:hlinkClick r:id="rId6">
                  <a:extLst>
                    <a:ext uri="{A12FA001-AC4F-418D-AE19-62706E023703}">
                      <ahyp:hlinkClr xmlns:ahyp="http://schemas.microsoft.com/office/drawing/2018/hyperlinkcolor" val="tx"/>
                    </a:ext>
                  </a:extLst>
                </a:hlinkClick>
              </a:rPr>
              <a:t> </a:t>
            </a:r>
            <a:r>
              <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 New option to view a scheduled task without having to open the modify wizard</a:t>
            </a:r>
          </a:p>
        </p:txBody>
      </p:sp>
      <p:sp>
        <p:nvSpPr>
          <p:cNvPr id="3" name="Rectangle 2">
            <a:extLst>
              <a:ext uri="{FF2B5EF4-FFF2-40B4-BE49-F238E27FC236}">
                <a16:creationId xmlns:a16="http://schemas.microsoft.com/office/drawing/2014/main" id="{DAEAF829-FEFC-3CE1-0410-A99C4E71630A}"/>
              </a:ext>
            </a:extLst>
          </p:cNvPr>
          <p:cNvSpPr/>
          <p:nvPr/>
        </p:nvSpPr>
        <p:spPr>
          <a:xfrm>
            <a:off x="6476479" y="2321638"/>
            <a:ext cx="433968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New DS8000 support for enabling Time-locked Expirations on SGC backups</a:t>
            </a:r>
          </a:p>
        </p:txBody>
      </p:sp>
      <p:sp>
        <p:nvSpPr>
          <p:cNvPr id="9" name="Rectangle 8">
            <a:extLst>
              <a:ext uri="{FF2B5EF4-FFF2-40B4-BE49-F238E27FC236}">
                <a16:creationId xmlns:a16="http://schemas.microsoft.com/office/drawing/2014/main" id="{D765EB98-89F6-E3AD-953D-2E3F7CD99C8A}"/>
              </a:ext>
            </a:extLst>
          </p:cNvPr>
          <p:cNvSpPr/>
          <p:nvPr/>
        </p:nvSpPr>
        <p:spPr>
          <a:xfrm>
            <a:off x="931195" y="1458948"/>
            <a:ext cx="433968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Allow new update certificate feature from 6.3.15 through CSM CLI and REST</a:t>
            </a:r>
          </a:p>
        </p:txBody>
      </p:sp>
      <p:sp>
        <p:nvSpPr>
          <p:cNvPr id="11" name="Rectangle 10">
            <a:extLst>
              <a:ext uri="{FF2B5EF4-FFF2-40B4-BE49-F238E27FC236}">
                <a16:creationId xmlns:a16="http://schemas.microsoft.com/office/drawing/2014/main" id="{A42A4674-3647-2144-9E44-D2B0F9C389D7}"/>
              </a:ext>
            </a:extLst>
          </p:cNvPr>
          <p:cNvSpPr/>
          <p:nvPr/>
        </p:nvSpPr>
        <p:spPr>
          <a:xfrm>
            <a:off x="6476479" y="3982620"/>
            <a:ext cx="433968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New FlashSystems support for Restore from a thin clone’s snapshot</a:t>
            </a:r>
          </a:p>
        </p:txBody>
      </p:sp>
      <p:sp>
        <p:nvSpPr>
          <p:cNvPr id="12" name="Rectangle 11">
            <a:extLst>
              <a:ext uri="{FF2B5EF4-FFF2-40B4-BE49-F238E27FC236}">
                <a16:creationId xmlns:a16="http://schemas.microsoft.com/office/drawing/2014/main" id="{05B05CDF-A757-24AF-8175-66D1A3EEE9B2}"/>
              </a:ext>
            </a:extLst>
          </p:cNvPr>
          <p:cNvSpPr/>
          <p:nvPr/>
        </p:nvSpPr>
        <p:spPr>
          <a:xfrm>
            <a:off x="6476479" y="4660388"/>
            <a:ext cx="4339688"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New support for handling FlashCore Module Threat Detection events for FlashSystems directly from CSM and </a:t>
            </a:r>
            <a:r>
              <a:rPr kumimoji="0" lang="en-US" sz="1400" b="1"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automatically invoking automation!!!!</a:t>
            </a:r>
          </a:p>
        </p:txBody>
      </p:sp>
      <p:sp>
        <p:nvSpPr>
          <p:cNvPr id="13" name="Rectangle 12">
            <a:extLst>
              <a:ext uri="{FF2B5EF4-FFF2-40B4-BE49-F238E27FC236}">
                <a16:creationId xmlns:a16="http://schemas.microsoft.com/office/drawing/2014/main" id="{133D1F8B-6542-B2E8-0F84-37E2D15015CC}"/>
              </a:ext>
            </a:extLst>
          </p:cNvPr>
          <p:cNvSpPr/>
          <p:nvPr/>
        </p:nvSpPr>
        <p:spPr>
          <a:xfrm>
            <a:off x="6476479" y="3184328"/>
            <a:ext cx="4339688" cy="52322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Helvetica Neue" panose="02000503000000020004" pitchFamily="2" charset="0"/>
                <a:ea typeface="Helvetica Neue" panose="02000503000000020004" pitchFamily="2" charset="0"/>
                <a:cs typeface="Helvetica Neue" panose="02000503000000020004" pitchFamily="2" charset="0"/>
              </a:rPr>
              <a:t>More enhancements for FlashSystems Snapshot and PBR support </a:t>
            </a:r>
          </a:p>
        </p:txBody>
      </p:sp>
    </p:spTree>
    <p:extLst>
      <p:ext uri="{BB962C8B-B14F-4D97-AF65-F5344CB8AC3E}">
        <p14:creationId xmlns:p14="http://schemas.microsoft.com/office/powerpoint/2010/main" val="1465461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39511-0E57-3679-0B2C-572E557642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4C4D46-259A-4D7B-0613-0F47B24D5B7F}"/>
              </a:ext>
            </a:extLst>
          </p:cNvPr>
          <p:cNvSpPr>
            <a:spLocks noGrp="1"/>
          </p:cNvSpPr>
          <p:nvPr>
            <p:ph type="title"/>
          </p:nvPr>
        </p:nvSpPr>
        <p:spPr>
          <a:xfrm>
            <a:off x="309541" y="550923"/>
            <a:ext cx="11572918" cy="587845"/>
          </a:xfrm>
        </p:spPr>
        <p:txBody>
          <a:bodyPr/>
          <a:lstStyle/>
          <a:p>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More enhancements for FlashSystems Snapshot and PBR support</a:t>
            </a: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07F988B6-C47E-B539-4BC1-15D7F753D6CA}"/>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10</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CBEBB11B-6334-288C-4537-A08B65CE229D}"/>
              </a:ext>
            </a:extLst>
          </p:cNvPr>
          <p:cNvSpPr txBox="1"/>
          <p:nvPr/>
        </p:nvSpPr>
        <p:spPr>
          <a:xfrm>
            <a:off x="531741" y="1341677"/>
            <a:ext cx="10405890" cy="2893100"/>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Starting with CSM 6.3.16, CSM will automatically create a Snapshot session for all Volume Groups discovered on the FlashSystem in order to make it easier to manage with CSM</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Customers will still need to manually create Scheduled Tasks to create Snapshots at a given interval and retention as the FlashSystem does not hold this policy any more for external management</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The same applies when creating a Thin Clone of an existing Snapshot.  A new Snapshot session will be created allowing you to manage the creation of snapshots against the Thin Clone.  In addition, thin clones will display a special icon so that you can quickly tell that the session is a thin clone</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When managing Async PBR session with CSM, CSM in a previous release started creating Snapshot session on each of the FlashSystems for the Volume Groups across sites.  In this release, the Snapshot “site name” will automatically get updated to match the site name in the PBR session, to make it easier to see which Snapshot is for which site.  </a:t>
            </a:r>
          </a:p>
        </p:txBody>
      </p:sp>
      <p:pic>
        <p:nvPicPr>
          <p:cNvPr id="3" name="Picture 2">
            <a:extLst>
              <a:ext uri="{FF2B5EF4-FFF2-40B4-BE49-F238E27FC236}">
                <a16:creationId xmlns:a16="http://schemas.microsoft.com/office/drawing/2014/main" id="{EEEA8615-5A99-CD08-821D-E839E0F610C7}"/>
              </a:ext>
            </a:extLst>
          </p:cNvPr>
          <p:cNvPicPr>
            <a:picLocks noChangeAspect="1"/>
          </p:cNvPicPr>
          <p:nvPr/>
        </p:nvPicPr>
        <p:blipFill>
          <a:blip r:embed="rId3"/>
          <a:stretch>
            <a:fillRect/>
          </a:stretch>
        </p:blipFill>
        <p:spPr>
          <a:xfrm>
            <a:off x="1689588" y="5545599"/>
            <a:ext cx="8488878" cy="897263"/>
          </a:xfrm>
          <a:prstGeom prst="rect">
            <a:avLst/>
          </a:prstGeom>
        </p:spPr>
      </p:pic>
      <p:sp>
        <p:nvSpPr>
          <p:cNvPr id="5" name="Down Arrow 4">
            <a:extLst>
              <a:ext uri="{FF2B5EF4-FFF2-40B4-BE49-F238E27FC236}">
                <a16:creationId xmlns:a16="http://schemas.microsoft.com/office/drawing/2014/main" id="{0A156DC4-49E5-427E-13A9-B425CFBF4BC8}"/>
              </a:ext>
            </a:extLst>
          </p:cNvPr>
          <p:cNvSpPr/>
          <p:nvPr/>
        </p:nvSpPr>
        <p:spPr>
          <a:xfrm rot="5400000">
            <a:off x="8428891" y="5955385"/>
            <a:ext cx="307730" cy="703385"/>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6" name="Picture 5">
            <a:extLst>
              <a:ext uri="{FF2B5EF4-FFF2-40B4-BE49-F238E27FC236}">
                <a16:creationId xmlns:a16="http://schemas.microsoft.com/office/drawing/2014/main" id="{37DE38FE-401E-8988-4249-37D03B4910D3}"/>
              </a:ext>
            </a:extLst>
          </p:cNvPr>
          <p:cNvPicPr>
            <a:picLocks noChangeAspect="1"/>
          </p:cNvPicPr>
          <p:nvPr/>
        </p:nvPicPr>
        <p:blipFill>
          <a:blip r:embed="rId4"/>
          <a:stretch>
            <a:fillRect/>
          </a:stretch>
        </p:blipFill>
        <p:spPr>
          <a:xfrm>
            <a:off x="9047267" y="4019333"/>
            <a:ext cx="2806067" cy="1449528"/>
          </a:xfrm>
          <a:prstGeom prst="rect">
            <a:avLst/>
          </a:prstGeom>
        </p:spPr>
      </p:pic>
      <p:pic>
        <p:nvPicPr>
          <p:cNvPr id="7" name="Picture 6">
            <a:extLst>
              <a:ext uri="{FF2B5EF4-FFF2-40B4-BE49-F238E27FC236}">
                <a16:creationId xmlns:a16="http://schemas.microsoft.com/office/drawing/2014/main" id="{A0EF9151-37B0-4D15-93D9-EE11511FA5C3}"/>
              </a:ext>
            </a:extLst>
          </p:cNvPr>
          <p:cNvPicPr>
            <a:picLocks noChangeAspect="1"/>
          </p:cNvPicPr>
          <p:nvPr/>
        </p:nvPicPr>
        <p:blipFill>
          <a:blip r:embed="rId5"/>
          <a:stretch>
            <a:fillRect/>
          </a:stretch>
        </p:blipFill>
        <p:spPr>
          <a:xfrm>
            <a:off x="2606725" y="4440430"/>
            <a:ext cx="2425700" cy="711200"/>
          </a:xfrm>
          <a:prstGeom prst="rect">
            <a:avLst/>
          </a:prstGeom>
        </p:spPr>
      </p:pic>
    </p:spTree>
    <p:extLst>
      <p:ext uri="{BB962C8B-B14F-4D97-AF65-F5344CB8AC3E}">
        <p14:creationId xmlns:p14="http://schemas.microsoft.com/office/powerpoint/2010/main" val="23711669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FA465-CE3F-04B6-AA29-0289B383BBA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23FDD4-2C6D-C5F9-04C4-77A06D2E6BB0}"/>
              </a:ext>
            </a:extLst>
          </p:cNvPr>
          <p:cNvSpPr>
            <a:spLocks noGrp="1"/>
          </p:cNvSpPr>
          <p:nvPr>
            <p:ph type="title"/>
          </p:nvPr>
        </p:nvSpPr>
        <p:spPr>
          <a:xfrm>
            <a:off x="309541" y="550923"/>
            <a:ext cx="11572918" cy="587845"/>
          </a:xfrm>
        </p:spPr>
        <p:txBody>
          <a:bodyPr/>
          <a:lstStyle/>
          <a:p>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New FlashSystems support for Restore from a thin clone’s snapshot</a:t>
            </a: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F03AD79B-DEEA-EAC6-AC3F-3E1B36917074}"/>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11</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CB2C92A6-8564-D5C9-2C2D-A2D883B37B3C}"/>
              </a:ext>
            </a:extLst>
          </p:cNvPr>
          <p:cNvSpPr txBox="1"/>
          <p:nvPr/>
        </p:nvSpPr>
        <p:spPr>
          <a:xfrm>
            <a:off x="531741" y="1341677"/>
            <a:ext cx="4614455" cy="4832092"/>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In CSM 6.3.16, support was added for the FlashSystems new capability to restore a volume group from the snapshot of a thin clone</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After creating a thin clone, CSM will automatically create a new Snapshot session</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The icon next to the session name indicates it is a thin clone</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If Snapshots are created from this thin clone, you can now issue the “Restore from Thin Clone” command</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This new command is only available on the original Snapshot session, and will bring up a list of thin clones to choose from, followed by the lists of snapshots of that thin clone</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If the restore is done, the data from the snapshot on the thin clone will get applied to the source volumes of the original source volumes</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2EFA0CA5-C5C7-1D14-998B-FDDD97D313CB}"/>
              </a:ext>
            </a:extLst>
          </p:cNvPr>
          <p:cNvPicPr>
            <a:picLocks noChangeAspect="1"/>
          </p:cNvPicPr>
          <p:nvPr/>
        </p:nvPicPr>
        <p:blipFill>
          <a:blip r:embed="rId3"/>
          <a:stretch>
            <a:fillRect/>
          </a:stretch>
        </p:blipFill>
        <p:spPr>
          <a:xfrm>
            <a:off x="5549737" y="1138768"/>
            <a:ext cx="3603377" cy="3872847"/>
          </a:xfrm>
          <a:prstGeom prst="rect">
            <a:avLst/>
          </a:prstGeom>
        </p:spPr>
      </p:pic>
      <p:pic>
        <p:nvPicPr>
          <p:cNvPr id="5" name="Picture 4">
            <a:extLst>
              <a:ext uri="{FF2B5EF4-FFF2-40B4-BE49-F238E27FC236}">
                <a16:creationId xmlns:a16="http://schemas.microsoft.com/office/drawing/2014/main" id="{215A61CA-5E7F-6D16-8746-D5C33DFEBEEC}"/>
              </a:ext>
            </a:extLst>
          </p:cNvPr>
          <p:cNvPicPr>
            <a:picLocks noChangeAspect="1"/>
          </p:cNvPicPr>
          <p:nvPr/>
        </p:nvPicPr>
        <p:blipFill>
          <a:blip r:embed="rId4"/>
          <a:stretch>
            <a:fillRect/>
          </a:stretch>
        </p:blipFill>
        <p:spPr>
          <a:xfrm>
            <a:off x="8335108" y="2548209"/>
            <a:ext cx="3856892" cy="4145320"/>
          </a:xfrm>
          <a:prstGeom prst="rect">
            <a:avLst/>
          </a:prstGeom>
        </p:spPr>
      </p:pic>
      <p:sp>
        <p:nvSpPr>
          <p:cNvPr id="6" name="TextBox 5">
            <a:extLst>
              <a:ext uri="{FF2B5EF4-FFF2-40B4-BE49-F238E27FC236}">
                <a16:creationId xmlns:a16="http://schemas.microsoft.com/office/drawing/2014/main" id="{71062F94-1563-61FC-BA68-475F7F3F9BA0}"/>
              </a:ext>
            </a:extLst>
          </p:cNvPr>
          <p:cNvSpPr txBox="1"/>
          <p:nvPr/>
        </p:nvSpPr>
        <p:spPr>
          <a:xfrm>
            <a:off x="9500441" y="1355716"/>
            <a:ext cx="1257075" cy="369332"/>
          </a:xfrm>
          <a:prstGeom prst="rect">
            <a:avLst/>
          </a:prstGeom>
          <a:noFill/>
        </p:spPr>
        <p:txBody>
          <a:bodyPr wrap="non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Thin clone</a:t>
            </a:r>
          </a:p>
        </p:txBody>
      </p:sp>
      <p:sp>
        <p:nvSpPr>
          <p:cNvPr id="8" name="TextBox 7">
            <a:extLst>
              <a:ext uri="{FF2B5EF4-FFF2-40B4-BE49-F238E27FC236}">
                <a16:creationId xmlns:a16="http://schemas.microsoft.com/office/drawing/2014/main" id="{38B7B45B-AC16-FDA8-7DEE-2442F7E0E0F9}"/>
              </a:ext>
            </a:extLst>
          </p:cNvPr>
          <p:cNvSpPr txBox="1"/>
          <p:nvPr/>
        </p:nvSpPr>
        <p:spPr>
          <a:xfrm>
            <a:off x="6663458" y="5513984"/>
            <a:ext cx="1583728" cy="923330"/>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Original Snapshot session</a:t>
            </a:r>
          </a:p>
        </p:txBody>
      </p:sp>
      <p:cxnSp>
        <p:nvCxnSpPr>
          <p:cNvPr id="10" name="Straight Arrow Connector 9">
            <a:extLst>
              <a:ext uri="{FF2B5EF4-FFF2-40B4-BE49-F238E27FC236}">
                <a16:creationId xmlns:a16="http://schemas.microsoft.com/office/drawing/2014/main" id="{5F96BC26-2C45-82A6-BC7B-92ED68E3890B}"/>
              </a:ext>
            </a:extLst>
          </p:cNvPr>
          <p:cNvCxnSpPr>
            <a:stCxn id="6" idx="1"/>
          </p:cNvCxnSpPr>
          <p:nvPr/>
        </p:nvCxnSpPr>
        <p:spPr>
          <a:xfrm flipH="1">
            <a:off x="9153114" y="1540382"/>
            <a:ext cx="347327"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1" name="Straight Arrow Connector 10">
            <a:extLst>
              <a:ext uri="{FF2B5EF4-FFF2-40B4-BE49-F238E27FC236}">
                <a16:creationId xmlns:a16="http://schemas.microsoft.com/office/drawing/2014/main" id="{3889638B-50D2-425C-3423-9B1B8A88CFF3}"/>
              </a:ext>
            </a:extLst>
          </p:cNvPr>
          <p:cNvCxnSpPr>
            <a:cxnSpLocks/>
            <a:endCxn id="8" idx="3"/>
          </p:cNvCxnSpPr>
          <p:nvPr/>
        </p:nvCxnSpPr>
        <p:spPr>
          <a:xfrm>
            <a:off x="7886700" y="5975649"/>
            <a:ext cx="360486"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15" name="Straight Arrow Connector 14">
            <a:extLst>
              <a:ext uri="{FF2B5EF4-FFF2-40B4-BE49-F238E27FC236}">
                <a16:creationId xmlns:a16="http://schemas.microsoft.com/office/drawing/2014/main" id="{5CF0A12E-132A-926C-73C9-09D767E63B27}"/>
              </a:ext>
            </a:extLst>
          </p:cNvPr>
          <p:cNvCxnSpPr>
            <a:cxnSpLocks/>
          </p:cNvCxnSpPr>
          <p:nvPr/>
        </p:nvCxnSpPr>
        <p:spPr>
          <a:xfrm flipH="1">
            <a:off x="10757516" y="4185138"/>
            <a:ext cx="830746" cy="602536"/>
          </a:xfrm>
          <a:prstGeom prst="straightConnector1">
            <a:avLst/>
          </a:prstGeom>
          <a:ln w="38100">
            <a:solidFill>
              <a:srgbClr val="C00000"/>
            </a:solidFill>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7941014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1E989-597F-C2EE-B690-44D9A264E1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ED69F1-804B-D29C-9885-4EC2D2F6B978}"/>
              </a:ext>
            </a:extLst>
          </p:cNvPr>
          <p:cNvSpPr>
            <a:spLocks noGrp="1"/>
          </p:cNvSpPr>
          <p:nvPr>
            <p:ph type="title"/>
          </p:nvPr>
        </p:nvSpPr>
        <p:spPr>
          <a:xfrm>
            <a:off x="309541" y="489377"/>
            <a:ext cx="11572918" cy="587845"/>
          </a:xfrm>
        </p:spPr>
        <p:txBody>
          <a:bodyPr/>
          <a:lstStyle/>
          <a:p>
            <a:r>
              <a:rPr lang="en-US" sz="16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New support for handling FlashCore Module Threat Detection events for FlashSystems directly from CSM and automatically invoking automation!!!!</a:t>
            </a:r>
            <a:br>
              <a:rPr lang="en-US"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63CF8343-EE00-F7BC-E1E8-4AA11C664686}"/>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12</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4385310D-AA42-EB10-441D-3EEA82D9C9B4}"/>
              </a:ext>
            </a:extLst>
          </p:cNvPr>
          <p:cNvSpPr txBox="1"/>
          <p:nvPr/>
        </p:nvSpPr>
        <p:spPr>
          <a:xfrm>
            <a:off x="558118" y="1385639"/>
            <a:ext cx="4488668" cy="3939540"/>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Starting with CSM 6.3.16, CSM will now monitor the FlashSystem event log for a 4300 threat detection event</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In CSM you can set up the following if CSM sees a 4300 event</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Email alert notification through CSM</a:t>
            </a: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srgbClr val="C00000"/>
                </a:solidFill>
                <a:effectLst/>
                <a:uLnTx/>
                <a:uFillTx/>
                <a:latin typeface="Arial" panose="020B0604020202020204" pitchFamily="34" charset="0"/>
                <a:ea typeface="+mn-ea"/>
                <a:cs typeface="Arial" panose="020B0604020202020204" pitchFamily="34" charset="0"/>
              </a:rPr>
              <a:t>Setup a Scheduled task to run on a Threat Detection Event</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This solution provides quick reaction times and automation for potential threats </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In addition, CSM will show which Snapshots occurred AFTER the event, and which Snapshots had their expiration extended due to the event</a:t>
            </a:r>
          </a:p>
        </p:txBody>
      </p:sp>
      <p:pic>
        <p:nvPicPr>
          <p:cNvPr id="3" name="Picture 2">
            <a:extLst>
              <a:ext uri="{FF2B5EF4-FFF2-40B4-BE49-F238E27FC236}">
                <a16:creationId xmlns:a16="http://schemas.microsoft.com/office/drawing/2014/main" id="{FD4DE0FC-1D02-E479-686F-9FC1D3896DE1}"/>
              </a:ext>
            </a:extLst>
          </p:cNvPr>
          <p:cNvPicPr>
            <a:picLocks noChangeAspect="1"/>
          </p:cNvPicPr>
          <p:nvPr/>
        </p:nvPicPr>
        <p:blipFill>
          <a:blip r:embed="rId3"/>
          <a:stretch>
            <a:fillRect/>
          </a:stretch>
        </p:blipFill>
        <p:spPr>
          <a:xfrm>
            <a:off x="596501" y="5355545"/>
            <a:ext cx="10998997" cy="1146718"/>
          </a:xfrm>
          <a:prstGeom prst="rect">
            <a:avLst/>
          </a:prstGeom>
        </p:spPr>
      </p:pic>
      <p:pic>
        <p:nvPicPr>
          <p:cNvPr id="5" name="Picture 4">
            <a:extLst>
              <a:ext uri="{FF2B5EF4-FFF2-40B4-BE49-F238E27FC236}">
                <a16:creationId xmlns:a16="http://schemas.microsoft.com/office/drawing/2014/main" id="{763FC5F3-0F7F-9068-6B3F-A2416A25EE7A}"/>
              </a:ext>
            </a:extLst>
          </p:cNvPr>
          <p:cNvPicPr>
            <a:picLocks noChangeAspect="1"/>
          </p:cNvPicPr>
          <p:nvPr/>
        </p:nvPicPr>
        <p:blipFill>
          <a:blip r:embed="rId4"/>
          <a:stretch>
            <a:fillRect/>
          </a:stretch>
        </p:blipFill>
        <p:spPr>
          <a:xfrm>
            <a:off x="5143232" y="1241824"/>
            <a:ext cx="5539734" cy="3292630"/>
          </a:xfrm>
          <a:prstGeom prst="rect">
            <a:avLst/>
          </a:prstGeom>
        </p:spPr>
      </p:pic>
      <p:pic>
        <p:nvPicPr>
          <p:cNvPr id="6" name="Picture 5">
            <a:extLst>
              <a:ext uri="{FF2B5EF4-FFF2-40B4-BE49-F238E27FC236}">
                <a16:creationId xmlns:a16="http://schemas.microsoft.com/office/drawing/2014/main" id="{9E562F64-FDDF-5C2E-C3B4-D3CB859CBE6D}"/>
              </a:ext>
            </a:extLst>
          </p:cNvPr>
          <p:cNvPicPr>
            <a:picLocks noChangeAspect="1"/>
          </p:cNvPicPr>
          <p:nvPr/>
        </p:nvPicPr>
        <p:blipFill>
          <a:blip r:embed="rId5"/>
          <a:stretch>
            <a:fillRect/>
          </a:stretch>
        </p:blipFill>
        <p:spPr>
          <a:xfrm>
            <a:off x="7163069" y="2292909"/>
            <a:ext cx="4927465" cy="2928718"/>
          </a:xfrm>
          <a:prstGeom prst="rect">
            <a:avLst/>
          </a:prstGeom>
        </p:spPr>
      </p:pic>
    </p:spTree>
    <p:extLst>
      <p:ext uri="{BB962C8B-B14F-4D97-AF65-F5344CB8AC3E}">
        <p14:creationId xmlns:p14="http://schemas.microsoft.com/office/powerpoint/2010/main" val="2439238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AB6F6-6BF5-4779-AAB7-5C68EDF3D298}"/>
              </a:ext>
            </a:extLst>
          </p:cNvPr>
          <p:cNvSpPr>
            <a:spLocks noGrp="1"/>
          </p:cNvSpPr>
          <p:nvPr>
            <p:ph type="title"/>
          </p:nvPr>
        </p:nvSpPr>
        <p:spPr/>
        <p:txBody>
          <a:bodyPr/>
          <a:lstStyle/>
          <a:p>
            <a:r>
              <a:rPr lang="en-US" dirty="0">
                <a:solidFill>
                  <a:srgbClr val="0B5BF3"/>
                </a:solidFill>
              </a:rPr>
              <a:t>IBM System Storage Ideas Portal!!!  -&gt; New RFE Portal for CSM</a:t>
            </a:r>
          </a:p>
        </p:txBody>
      </p:sp>
      <p:sp>
        <p:nvSpPr>
          <p:cNvPr id="3" name="Content Placeholder 2">
            <a:extLst>
              <a:ext uri="{FF2B5EF4-FFF2-40B4-BE49-F238E27FC236}">
                <a16:creationId xmlns:a16="http://schemas.microsoft.com/office/drawing/2014/main" id="{557D5002-9DBF-43C1-B30F-642EAE785D31}"/>
              </a:ext>
            </a:extLst>
          </p:cNvPr>
          <p:cNvSpPr>
            <a:spLocks noGrp="1"/>
          </p:cNvSpPr>
          <p:nvPr>
            <p:ph idx="1"/>
          </p:nvPr>
        </p:nvSpPr>
        <p:spPr>
          <a:xfrm>
            <a:off x="2788904" y="1212486"/>
            <a:ext cx="9577690" cy="519499"/>
          </a:xfrm>
        </p:spPr>
        <p:txBody>
          <a:bodyPr/>
          <a:lstStyle/>
          <a:p>
            <a:pPr marL="0" indent="0">
              <a:buNone/>
            </a:pPr>
            <a:r>
              <a:rPr lang="en-US" dirty="0">
                <a:solidFill>
                  <a:srgbClr val="0B5BF3"/>
                </a:solidFill>
                <a:hlinkClick r:id="rId3">
                  <a:extLst>
                    <a:ext uri="{A12FA001-AC4F-418D-AE19-62706E023703}">
                      <ahyp:hlinkClr xmlns:ahyp="http://schemas.microsoft.com/office/drawing/2018/hyperlinkcolor" val="tx"/>
                    </a:ext>
                  </a:extLst>
                </a:hlinkClick>
              </a:rPr>
              <a:t>https://ibm-sys-</a:t>
            </a:r>
            <a:r>
              <a:rPr lang="en-US" dirty="0" err="1">
                <a:solidFill>
                  <a:srgbClr val="0B5BF3"/>
                </a:solidFill>
                <a:hlinkClick r:id="rId3">
                  <a:extLst>
                    <a:ext uri="{A12FA001-AC4F-418D-AE19-62706E023703}">
                      <ahyp:hlinkClr xmlns:ahyp="http://schemas.microsoft.com/office/drawing/2018/hyperlinkcolor" val="tx"/>
                    </a:ext>
                  </a:extLst>
                </a:hlinkClick>
              </a:rPr>
              <a:t>storage.ideas.ibm.com</a:t>
            </a:r>
            <a:r>
              <a:rPr lang="en-US" dirty="0">
                <a:solidFill>
                  <a:srgbClr val="0B5BF3"/>
                </a:solidFill>
                <a:hlinkClick r:id="rId3">
                  <a:extLst>
                    <a:ext uri="{A12FA001-AC4F-418D-AE19-62706E023703}">
                      <ahyp:hlinkClr xmlns:ahyp="http://schemas.microsoft.com/office/drawing/2018/hyperlinkcolor" val="tx"/>
                    </a:ext>
                  </a:extLst>
                </a:hlinkClick>
              </a:rPr>
              <a:t>/</a:t>
            </a:r>
            <a:r>
              <a:rPr lang="en-US" dirty="0" err="1">
                <a:solidFill>
                  <a:srgbClr val="0B5BF3"/>
                </a:solidFill>
                <a:hlinkClick r:id="rId3">
                  <a:extLst>
                    <a:ext uri="{A12FA001-AC4F-418D-AE19-62706E023703}">
                      <ahyp:hlinkClr xmlns:ahyp="http://schemas.microsoft.com/office/drawing/2018/hyperlinkcolor" val="tx"/>
                    </a:ext>
                  </a:extLst>
                </a:hlinkClick>
              </a:rPr>
              <a:t>ideas?project</a:t>
            </a:r>
            <a:r>
              <a:rPr lang="en-US" dirty="0">
                <a:solidFill>
                  <a:srgbClr val="0B5BF3"/>
                </a:solidFill>
                <a:hlinkClick r:id="rId3">
                  <a:extLst>
                    <a:ext uri="{A12FA001-AC4F-418D-AE19-62706E023703}">
                      <ahyp:hlinkClr xmlns:ahyp="http://schemas.microsoft.com/office/drawing/2018/hyperlinkcolor" val="tx"/>
                    </a:ext>
                  </a:extLst>
                </a:hlinkClick>
              </a:rPr>
              <a:t>=CSM</a:t>
            </a:r>
            <a:endParaRPr lang="en-US" dirty="0">
              <a:solidFill>
                <a:srgbClr val="0B5BF3"/>
              </a:solidFill>
            </a:endParaRPr>
          </a:p>
        </p:txBody>
      </p:sp>
      <p:sp>
        <p:nvSpPr>
          <p:cNvPr id="4" name="Slide Number Placeholder 3">
            <a:extLst>
              <a:ext uri="{FF2B5EF4-FFF2-40B4-BE49-F238E27FC236}">
                <a16:creationId xmlns:a16="http://schemas.microsoft.com/office/drawing/2014/main" id="{4B81F268-C825-4686-A48F-D152776987F4}"/>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13</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2AFB1F95-6502-6440-A256-B84A76E2F196}"/>
              </a:ext>
            </a:extLst>
          </p:cNvPr>
          <p:cNvPicPr>
            <a:picLocks noChangeAspect="1"/>
          </p:cNvPicPr>
          <p:nvPr/>
        </p:nvPicPr>
        <p:blipFill>
          <a:blip r:embed="rId4"/>
          <a:stretch>
            <a:fillRect/>
          </a:stretch>
        </p:blipFill>
        <p:spPr>
          <a:xfrm>
            <a:off x="487025" y="2974217"/>
            <a:ext cx="11217949" cy="3264599"/>
          </a:xfrm>
          <a:prstGeom prst="rect">
            <a:avLst/>
          </a:prstGeom>
        </p:spPr>
      </p:pic>
      <p:sp>
        <p:nvSpPr>
          <p:cNvPr id="6" name="Content Placeholder 2">
            <a:extLst>
              <a:ext uri="{FF2B5EF4-FFF2-40B4-BE49-F238E27FC236}">
                <a16:creationId xmlns:a16="http://schemas.microsoft.com/office/drawing/2014/main" id="{3AA00468-ED37-3646-A3F1-D5075C75345A}"/>
              </a:ext>
            </a:extLst>
          </p:cNvPr>
          <p:cNvSpPr txBox="1">
            <a:spLocks/>
          </p:cNvSpPr>
          <p:nvPr/>
        </p:nvSpPr>
        <p:spPr bwMode="auto">
          <a:xfrm>
            <a:off x="1005972" y="1795723"/>
            <a:ext cx="9577690" cy="1114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149225" indent="-149225" algn="l" defTabSz="614363" rtl="0" eaLnBrk="1" fontAlgn="base" hangingPunct="1">
              <a:spcBef>
                <a:spcPct val="0"/>
              </a:spcBef>
              <a:spcAft>
                <a:spcPct val="25000"/>
              </a:spcAft>
              <a:buClr>
                <a:srgbClr val="0000CC"/>
              </a:buClr>
              <a:buFont typeface="Arial" panose="020B0604020202020204" pitchFamily="34" charset="0"/>
              <a:buChar char="•"/>
              <a:defRPr sz="1800" kern="1200">
                <a:solidFill>
                  <a:schemeClr val="tx1"/>
                </a:solidFill>
                <a:latin typeface="IBM Plex Sans" panose="020B0503050203000203" pitchFamily="34" charset="0"/>
                <a:ea typeface="+mn-ea"/>
                <a:cs typeface="+mn-cs"/>
              </a:defRPr>
            </a:lvl1pPr>
            <a:lvl2pPr marL="307975" indent="-157163" algn="l" defTabSz="614363" rtl="0" eaLnBrk="1" fontAlgn="base" hangingPunct="1">
              <a:spcBef>
                <a:spcPct val="0"/>
              </a:spcBef>
              <a:spcAft>
                <a:spcPct val="25000"/>
              </a:spcAft>
              <a:buClr>
                <a:srgbClr val="0000CC"/>
              </a:buClr>
              <a:buFont typeface="Arial" panose="020B0604020202020204" pitchFamily="34" charset="0"/>
              <a:buChar char="•"/>
              <a:defRPr sz="1600" kern="1200">
                <a:solidFill>
                  <a:schemeClr val="tx1"/>
                </a:solidFill>
                <a:latin typeface="IBM Plex Sans" panose="020B0503050203000203" pitchFamily="34" charset="0"/>
                <a:ea typeface="+mn-ea"/>
                <a:cs typeface="+mn-cs"/>
              </a:defRPr>
            </a:lvl2pPr>
            <a:lvl3pPr marL="463550" indent="-153988" algn="l" defTabSz="614363" rtl="0" eaLnBrk="1" fontAlgn="base" hangingPunct="1">
              <a:spcBef>
                <a:spcPct val="0"/>
              </a:spcBef>
              <a:spcAft>
                <a:spcPct val="25000"/>
              </a:spcAft>
              <a:buClr>
                <a:srgbClr val="0000CC"/>
              </a:buClr>
              <a:buFont typeface="Arial" panose="020B0604020202020204" pitchFamily="34" charset="0"/>
              <a:buChar char="•"/>
              <a:defRPr sz="1400" kern="1200">
                <a:solidFill>
                  <a:schemeClr val="tx1"/>
                </a:solidFill>
                <a:latin typeface="IBM Plex Sans" panose="020B0503050203000203" pitchFamily="34" charset="0"/>
                <a:ea typeface="+mn-ea"/>
                <a:cs typeface="+mn-cs"/>
              </a:defRPr>
            </a:lvl3pPr>
            <a:lvl4pPr marL="612775" indent="-147638" algn="l" defTabSz="614363" rtl="0" eaLnBrk="1" fontAlgn="base" hangingPunct="1">
              <a:spcBef>
                <a:spcPct val="0"/>
              </a:spcBef>
              <a:spcAft>
                <a:spcPct val="25000"/>
              </a:spcAft>
              <a:buClr>
                <a:srgbClr val="0000CC"/>
              </a:buClr>
              <a:buFont typeface="Arial" panose="020B0604020202020204" pitchFamily="34" charset="0"/>
              <a:buChar char="•"/>
              <a:defRPr sz="1200" kern="1200">
                <a:solidFill>
                  <a:schemeClr val="tx1"/>
                </a:solidFill>
                <a:latin typeface="IBM Plex Sans" panose="020B0503050203000203" pitchFamily="34" charset="0"/>
                <a:ea typeface="+mn-ea"/>
                <a:cs typeface="+mn-cs"/>
              </a:defRPr>
            </a:lvl4pPr>
            <a:lvl5pPr marL="768350" indent="-153988" algn="l" defTabSz="614363" rtl="0" eaLnBrk="1" fontAlgn="base" hangingPunct="1">
              <a:spcBef>
                <a:spcPct val="0"/>
              </a:spcBef>
              <a:spcAft>
                <a:spcPct val="25000"/>
              </a:spcAft>
              <a:buClr>
                <a:srgbClr val="0000CC"/>
              </a:buClr>
              <a:buFont typeface="Arial" panose="020B0604020202020204" pitchFamily="34" charset="0"/>
              <a:buChar char="•"/>
              <a:defRPr sz="1200" kern="1200">
                <a:solidFill>
                  <a:schemeClr val="tx1"/>
                </a:solidFill>
                <a:latin typeface="IBM Plex Sans" panose="020B0503050203000203"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149225" marR="0" lvl="0" indent="-149225" algn="l" defTabSz="614363" rtl="0" eaLnBrk="1" fontAlgn="base" latinLnBrk="0" hangingPunct="1">
              <a:lnSpc>
                <a:spcPct val="100000"/>
              </a:lnSpc>
              <a:spcBef>
                <a:spcPct val="0"/>
              </a:spcBef>
              <a:spcAft>
                <a:spcPct val="25000"/>
              </a:spcAft>
              <a:buClr>
                <a:srgbClr val="0000CC"/>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The CSM RFE process has been converted to the new IBM System Storage Ideas Portal.  </a:t>
            </a:r>
          </a:p>
          <a:p>
            <a:pPr marL="149225" marR="0" lvl="0" indent="-149225" algn="l" defTabSz="614363" rtl="0" eaLnBrk="1" fontAlgn="base" latinLnBrk="0" hangingPunct="1">
              <a:lnSpc>
                <a:spcPct val="100000"/>
              </a:lnSpc>
              <a:spcBef>
                <a:spcPct val="0"/>
              </a:spcBef>
              <a:spcAft>
                <a:spcPct val="25000"/>
              </a:spcAft>
              <a:buClr>
                <a:srgbClr val="0000CC"/>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With the change, IBM is moving to a more common Aha! based process for customers to submit ideas across all IBM products.</a:t>
            </a:r>
          </a:p>
          <a:p>
            <a:pPr marL="149225" marR="0" lvl="0" indent="-149225" algn="l" defTabSz="614363" rtl="0" eaLnBrk="1" fontAlgn="base" latinLnBrk="0" hangingPunct="1">
              <a:lnSpc>
                <a:spcPct val="100000"/>
              </a:lnSpc>
              <a:spcBef>
                <a:spcPct val="0"/>
              </a:spcBef>
              <a:spcAft>
                <a:spcPct val="25000"/>
              </a:spcAft>
              <a:buClr>
                <a:srgbClr val="0000CC"/>
              </a:buClr>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mn-cs"/>
              </a:rPr>
              <a:t>All existing RFEs have been converted to Ideas.  When you visit an RFE for status it will direct you to the Idea for that RFE in the Idea Portal. </a:t>
            </a:r>
          </a:p>
        </p:txBody>
      </p:sp>
    </p:spTree>
    <p:extLst>
      <p:ext uri="{BB962C8B-B14F-4D97-AF65-F5344CB8AC3E}">
        <p14:creationId xmlns:p14="http://schemas.microsoft.com/office/powerpoint/2010/main" val="2457417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53520D-4CEB-80D4-6B5E-4D5C9EE3EE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7EE2B9-5C2A-16CC-32F7-18A4AA544EAD}"/>
              </a:ext>
            </a:extLst>
          </p:cNvPr>
          <p:cNvSpPr>
            <a:spLocks noGrp="1"/>
          </p:cNvSpPr>
          <p:nvPr>
            <p:ph type="title"/>
          </p:nvPr>
        </p:nvSpPr>
        <p:spPr>
          <a:xfrm>
            <a:off x="309541" y="550923"/>
            <a:ext cx="11572918" cy="587845"/>
          </a:xfrm>
        </p:spPr>
        <p:txBody>
          <a:bodyPr/>
          <a:lstStyle/>
          <a:p>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Allow new update certificate feature from 6.3.15 through CSM CLI and REST</a:t>
            </a: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AE968CEB-DD13-7B2E-0F20-04B7EB6F9B02}"/>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2</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2889FCCF-F097-0E93-8870-303FE2BAE64B}"/>
              </a:ext>
            </a:extLst>
          </p:cNvPr>
          <p:cNvSpPr txBox="1"/>
          <p:nvPr/>
        </p:nvSpPr>
        <p:spPr>
          <a:xfrm>
            <a:off x="531742" y="1341677"/>
            <a:ext cx="4286444" cy="4401205"/>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CSM 6.3.15 improved how customers can manage custom certificates by merging the management of all connections in and out of CSM from the same set of certs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This support, however, was only in the GUI and could not be automated</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Starting with CSM 6.3.16, you can now automate the management of certificates using either the CSM CLI or the CSM REST API.</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The CSM CLI </a:t>
            </a:r>
            <a:r>
              <a:rPr kumimoji="0" lang="en-US" sz="1400" b="0" i="1"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importcerts</a:t>
            </a: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 command takes in a file name and uploads the certificate to the server</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The CSM REST API allows customers to upload the cert through REST or python</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Picture 5">
            <a:extLst>
              <a:ext uri="{FF2B5EF4-FFF2-40B4-BE49-F238E27FC236}">
                <a16:creationId xmlns:a16="http://schemas.microsoft.com/office/drawing/2014/main" id="{DE565412-A4D9-6FDB-8FFF-96D25FCACAE1}"/>
              </a:ext>
            </a:extLst>
          </p:cNvPr>
          <p:cNvPicPr>
            <a:picLocks noChangeAspect="1"/>
          </p:cNvPicPr>
          <p:nvPr/>
        </p:nvPicPr>
        <p:blipFill>
          <a:blip r:embed="rId3"/>
          <a:stretch>
            <a:fillRect/>
          </a:stretch>
        </p:blipFill>
        <p:spPr>
          <a:xfrm>
            <a:off x="5261143" y="1495565"/>
            <a:ext cx="5894189" cy="758546"/>
          </a:xfrm>
          <a:prstGeom prst="rect">
            <a:avLst/>
          </a:prstGeom>
        </p:spPr>
      </p:pic>
      <p:pic>
        <p:nvPicPr>
          <p:cNvPr id="7" name="Picture 6">
            <a:extLst>
              <a:ext uri="{FF2B5EF4-FFF2-40B4-BE49-F238E27FC236}">
                <a16:creationId xmlns:a16="http://schemas.microsoft.com/office/drawing/2014/main" id="{02ACAC69-F8E0-27C0-5228-9A6882EBB934}"/>
              </a:ext>
            </a:extLst>
          </p:cNvPr>
          <p:cNvPicPr>
            <a:picLocks noChangeAspect="1"/>
          </p:cNvPicPr>
          <p:nvPr/>
        </p:nvPicPr>
        <p:blipFill>
          <a:blip r:embed="rId4"/>
          <a:stretch>
            <a:fillRect/>
          </a:stretch>
        </p:blipFill>
        <p:spPr>
          <a:xfrm>
            <a:off x="5758960" y="2873536"/>
            <a:ext cx="5142523" cy="1110928"/>
          </a:xfrm>
          <a:prstGeom prst="rect">
            <a:avLst/>
          </a:prstGeom>
        </p:spPr>
      </p:pic>
      <p:pic>
        <p:nvPicPr>
          <p:cNvPr id="8" name="Picture 7">
            <a:extLst>
              <a:ext uri="{FF2B5EF4-FFF2-40B4-BE49-F238E27FC236}">
                <a16:creationId xmlns:a16="http://schemas.microsoft.com/office/drawing/2014/main" id="{0E5B4160-C5F3-1D6D-D35B-731196C3C0EB}"/>
              </a:ext>
            </a:extLst>
          </p:cNvPr>
          <p:cNvPicPr>
            <a:picLocks noChangeAspect="1"/>
          </p:cNvPicPr>
          <p:nvPr/>
        </p:nvPicPr>
        <p:blipFill>
          <a:blip r:embed="rId5"/>
          <a:stretch>
            <a:fillRect/>
          </a:stretch>
        </p:blipFill>
        <p:spPr>
          <a:xfrm>
            <a:off x="4947605" y="4429775"/>
            <a:ext cx="7074409" cy="1232534"/>
          </a:xfrm>
          <a:prstGeom prst="rect">
            <a:avLst/>
          </a:prstGeom>
        </p:spPr>
      </p:pic>
    </p:spTree>
    <p:extLst>
      <p:ext uri="{BB962C8B-B14F-4D97-AF65-F5344CB8AC3E}">
        <p14:creationId xmlns:p14="http://schemas.microsoft.com/office/powerpoint/2010/main" val="41367976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3D110-3A56-5FDC-6B0C-9553BD44D5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AEA0C6-2980-D8AE-7BC5-0AAAAF4AC9E3}"/>
              </a:ext>
            </a:extLst>
          </p:cNvPr>
          <p:cNvSpPr>
            <a:spLocks noGrp="1"/>
          </p:cNvSpPr>
          <p:nvPr>
            <p:ph type="title"/>
          </p:nvPr>
        </p:nvSpPr>
        <p:spPr>
          <a:xfrm>
            <a:off x="309541" y="550923"/>
            <a:ext cx="12061236" cy="587845"/>
          </a:xfrm>
        </p:spPr>
        <p:txBody>
          <a:bodyPr/>
          <a:lstStyle/>
          <a:p>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hlinkClick r:id="rId3">
                  <a:extLst>
                    <a:ext uri="{A12FA001-AC4F-418D-AE19-62706E023703}">
                      <ahyp:hlinkClr xmlns:ahyp="http://schemas.microsoft.com/office/drawing/2018/hyperlinkcolor" val="tx"/>
                    </a:ext>
                  </a:extLst>
                </a:hlinkClick>
              </a:rPr>
              <a:t>IDEA </a:t>
            </a:r>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hlinkClick r:id="rId4">
                  <a:extLst>
                    <a:ext uri="{A12FA001-AC4F-418D-AE19-62706E023703}">
                      <ahyp:hlinkClr xmlns:ahyp="http://schemas.microsoft.com/office/drawing/2018/hyperlinkcolor" val="tx"/>
                    </a:ext>
                  </a:extLst>
                </a:hlinkClick>
              </a:rPr>
              <a:t>CSM-I-210</a:t>
            </a:r>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hlinkClick r:id="rId3">
                  <a:extLst>
                    <a:ext uri="{A12FA001-AC4F-418D-AE19-62706E023703}">
                      <ahyp:hlinkClr xmlns:ahyp="http://schemas.microsoft.com/office/drawing/2018/hyperlinkcolor" val="tx"/>
                    </a:ext>
                  </a:extLst>
                </a:hlinkClick>
              </a:rPr>
              <a:t> </a:t>
            </a:r>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 New option to view a scheduled task without having to open the modify wizard</a:t>
            </a: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E1587448-3CFB-EFE3-1E74-BCDF66D42227}"/>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3</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4A23AEFF-1D84-D183-703F-F5B866B757C5}"/>
              </a:ext>
            </a:extLst>
          </p:cNvPr>
          <p:cNvSpPr txBox="1"/>
          <p:nvPr/>
        </p:nvSpPr>
        <p:spPr>
          <a:xfrm>
            <a:off x="531741" y="1341677"/>
            <a:ext cx="4614455" cy="5109091"/>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Scheduled Tasks in CSM are designed to allow customers to create their own workflows and build solutions based off of their personal requirements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Sometimes though you just want to double check that you configured that workflow correctly</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In the past, to check the actions in a scheduled task you had to click on the view/modify and then cancel or save the task.</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This process can be time consuming as you have to go through a lot of other screens to get to the list of actions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Starting with CSM 6.3.16, we now provide two ways to view  task without having to go into the modify wizard</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Hover over – provides a quick popup of JUST the actions for a “quick peak”</a:t>
            </a: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Click on Task – provides a popup that lists all the actions, the schedule and a full summary of the task</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5" name="Picture 4">
            <a:extLst>
              <a:ext uri="{FF2B5EF4-FFF2-40B4-BE49-F238E27FC236}">
                <a16:creationId xmlns:a16="http://schemas.microsoft.com/office/drawing/2014/main" id="{85ACA73C-5C36-FCF6-5DC7-51E3B9A8EBE1}"/>
              </a:ext>
            </a:extLst>
          </p:cNvPr>
          <p:cNvPicPr>
            <a:picLocks noChangeAspect="1"/>
          </p:cNvPicPr>
          <p:nvPr/>
        </p:nvPicPr>
        <p:blipFill>
          <a:blip r:embed="rId5"/>
          <a:stretch>
            <a:fillRect/>
          </a:stretch>
        </p:blipFill>
        <p:spPr>
          <a:xfrm>
            <a:off x="5829298" y="3692880"/>
            <a:ext cx="5246077" cy="2926996"/>
          </a:xfrm>
          <a:prstGeom prst="rect">
            <a:avLst/>
          </a:prstGeom>
        </p:spPr>
      </p:pic>
      <p:pic>
        <p:nvPicPr>
          <p:cNvPr id="3" name="Picture 2">
            <a:extLst>
              <a:ext uri="{FF2B5EF4-FFF2-40B4-BE49-F238E27FC236}">
                <a16:creationId xmlns:a16="http://schemas.microsoft.com/office/drawing/2014/main" id="{0BBA66AF-B52E-A0B9-982C-7F4B2E10C529}"/>
              </a:ext>
            </a:extLst>
          </p:cNvPr>
          <p:cNvPicPr>
            <a:picLocks noChangeAspect="1"/>
          </p:cNvPicPr>
          <p:nvPr/>
        </p:nvPicPr>
        <p:blipFill>
          <a:blip r:embed="rId6"/>
          <a:stretch>
            <a:fillRect/>
          </a:stretch>
        </p:blipFill>
        <p:spPr>
          <a:xfrm>
            <a:off x="8351227" y="1138767"/>
            <a:ext cx="3178419" cy="3107917"/>
          </a:xfrm>
          <a:prstGeom prst="rect">
            <a:avLst/>
          </a:prstGeom>
        </p:spPr>
      </p:pic>
    </p:spTree>
    <p:extLst>
      <p:ext uri="{BB962C8B-B14F-4D97-AF65-F5344CB8AC3E}">
        <p14:creationId xmlns:p14="http://schemas.microsoft.com/office/powerpoint/2010/main" val="1144964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EE241-3782-7698-025C-81C02AD81B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6B22B3-7B4A-5B71-E233-0D68AF148596}"/>
              </a:ext>
            </a:extLst>
          </p:cNvPr>
          <p:cNvSpPr>
            <a:spLocks noGrp="1"/>
          </p:cNvSpPr>
          <p:nvPr>
            <p:ph type="title"/>
          </p:nvPr>
        </p:nvSpPr>
        <p:spPr>
          <a:xfrm>
            <a:off x="309541" y="550923"/>
            <a:ext cx="11572918" cy="587845"/>
          </a:xfrm>
        </p:spPr>
        <p:txBody>
          <a:bodyPr/>
          <a:lstStyle/>
          <a:p>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hlinkClick r:id="rId3">
                  <a:extLst>
                    <a:ext uri="{A12FA001-AC4F-418D-AE19-62706E023703}">
                      <ahyp:hlinkClr xmlns:ahyp="http://schemas.microsoft.com/office/drawing/2018/hyperlinkcolor" val="tx"/>
                    </a:ext>
                  </a:extLst>
                </a:hlinkClick>
              </a:rPr>
              <a:t>IDEA CSM-I-211</a:t>
            </a:r>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 – Ability to manually start a scheduled task from any step</a:t>
            </a:r>
            <a:br>
              <a:rPr lang="en-US"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4F34D3DB-C162-BACE-C52A-B1188C4502B3}"/>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4</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26132172-24D6-4CDB-2D01-B07966769CD7}"/>
              </a:ext>
            </a:extLst>
          </p:cNvPr>
          <p:cNvSpPr txBox="1"/>
          <p:nvPr/>
        </p:nvSpPr>
        <p:spPr>
          <a:xfrm>
            <a:off x="531741" y="1341677"/>
            <a:ext cx="3688567" cy="4616648"/>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Sometimes tasks with multiple do not run according to plan</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An action might have been configured wrong and lead to the task failing before all actions have completed</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In the past, you would have to remedy the issue but then run each of the actions manually, directly on the session</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Starting with CSM 6.3.16 though, you can now issue the Run Task-&gt;“Now from specified step” to run the task  starting at the step you choose!</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Note that this option is not available for “Run at specified time” or as part of the scheduled time…it is currently intended for a quick rerun manually from the GUI</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A2EC7556-933E-E24C-FAEF-EA1FEAD77153}"/>
              </a:ext>
            </a:extLst>
          </p:cNvPr>
          <p:cNvPicPr>
            <a:picLocks noChangeAspect="1"/>
          </p:cNvPicPr>
          <p:nvPr/>
        </p:nvPicPr>
        <p:blipFill>
          <a:blip r:embed="rId4"/>
          <a:stretch>
            <a:fillRect/>
          </a:stretch>
        </p:blipFill>
        <p:spPr>
          <a:xfrm>
            <a:off x="5553573" y="1138768"/>
            <a:ext cx="4431364" cy="2572854"/>
          </a:xfrm>
          <a:prstGeom prst="rect">
            <a:avLst/>
          </a:prstGeom>
        </p:spPr>
      </p:pic>
      <p:pic>
        <p:nvPicPr>
          <p:cNvPr id="5" name="Picture 4">
            <a:extLst>
              <a:ext uri="{FF2B5EF4-FFF2-40B4-BE49-F238E27FC236}">
                <a16:creationId xmlns:a16="http://schemas.microsoft.com/office/drawing/2014/main" id="{EDA49269-93ED-CC20-4FC0-E75374980A24}"/>
              </a:ext>
            </a:extLst>
          </p:cNvPr>
          <p:cNvPicPr>
            <a:picLocks noChangeAspect="1"/>
          </p:cNvPicPr>
          <p:nvPr/>
        </p:nvPicPr>
        <p:blipFill>
          <a:blip r:embed="rId5"/>
          <a:stretch>
            <a:fillRect/>
          </a:stretch>
        </p:blipFill>
        <p:spPr>
          <a:xfrm>
            <a:off x="4747845" y="3976990"/>
            <a:ext cx="6518031" cy="2330087"/>
          </a:xfrm>
          <a:prstGeom prst="rect">
            <a:avLst/>
          </a:prstGeom>
        </p:spPr>
      </p:pic>
    </p:spTree>
    <p:extLst>
      <p:ext uri="{BB962C8B-B14F-4D97-AF65-F5344CB8AC3E}">
        <p14:creationId xmlns:p14="http://schemas.microsoft.com/office/powerpoint/2010/main" val="11441902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08091-0DDB-8433-B2CC-6B605A3A33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996223-6A31-59EE-19AE-E426AF9ADFAD}"/>
              </a:ext>
            </a:extLst>
          </p:cNvPr>
          <p:cNvSpPr>
            <a:spLocks noGrp="1"/>
          </p:cNvSpPr>
          <p:nvPr>
            <p:ph type="title"/>
          </p:nvPr>
        </p:nvSpPr>
        <p:spPr>
          <a:xfrm>
            <a:off x="309541" y="550923"/>
            <a:ext cx="11572918" cy="587845"/>
          </a:xfrm>
        </p:spPr>
        <p:txBody>
          <a:bodyPr/>
          <a:lstStyle/>
          <a:p>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New ability to cancel a currently running task</a:t>
            </a: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689BA282-2D34-6C22-DE9A-EE0E7A6E78BD}"/>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5</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B9AEB93D-040B-37A1-3A91-D026FFB590DE}"/>
              </a:ext>
            </a:extLst>
          </p:cNvPr>
          <p:cNvSpPr txBox="1"/>
          <p:nvPr/>
        </p:nvSpPr>
        <p:spPr>
          <a:xfrm>
            <a:off x="531741" y="1341677"/>
            <a:ext cx="4614455" cy="3108543"/>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Today once a task starts running, you cannot do anything else with that task until all actions complete successfully or an action fails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Starting with CSM 6.3.16, the new </a:t>
            </a:r>
            <a:r>
              <a:rPr kumimoji="0" lang="en-US" sz="1400" b="1"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Cancel Task </a:t>
            </a: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command is available which will allow you to cancel the task if it’s running</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The task will only cancel once the current action being executed completes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After the current action completes a console message will indicate that the task was canceled and the status will show the last action run</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FE935D85-7AEF-D65A-69C8-393DF6DFFBAB}"/>
              </a:ext>
            </a:extLst>
          </p:cNvPr>
          <p:cNvPicPr>
            <a:picLocks noChangeAspect="1"/>
          </p:cNvPicPr>
          <p:nvPr/>
        </p:nvPicPr>
        <p:blipFill>
          <a:blip r:embed="rId3"/>
          <a:stretch>
            <a:fillRect/>
          </a:stretch>
        </p:blipFill>
        <p:spPr>
          <a:xfrm>
            <a:off x="5163300" y="1239648"/>
            <a:ext cx="6690033" cy="2391575"/>
          </a:xfrm>
          <a:prstGeom prst="rect">
            <a:avLst/>
          </a:prstGeom>
        </p:spPr>
      </p:pic>
      <p:pic>
        <p:nvPicPr>
          <p:cNvPr id="6" name="Picture 5">
            <a:extLst>
              <a:ext uri="{FF2B5EF4-FFF2-40B4-BE49-F238E27FC236}">
                <a16:creationId xmlns:a16="http://schemas.microsoft.com/office/drawing/2014/main" id="{EEE836DC-AD75-589D-9843-EDCC887A266C}"/>
              </a:ext>
            </a:extLst>
          </p:cNvPr>
          <p:cNvPicPr>
            <a:picLocks noChangeAspect="1"/>
          </p:cNvPicPr>
          <p:nvPr/>
        </p:nvPicPr>
        <p:blipFill>
          <a:blip r:embed="rId4"/>
          <a:stretch>
            <a:fillRect/>
          </a:stretch>
        </p:blipFill>
        <p:spPr>
          <a:xfrm>
            <a:off x="4080933" y="4993696"/>
            <a:ext cx="7772400" cy="440286"/>
          </a:xfrm>
          <a:prstGeom prst="rect">
            <a:avLst/>
          </a:prstGeom>
        </p:spPr>
      </p:pic>
    </p:spTree>
    <p:extLst>
      <p:ext uri="{BB962C8B-B14F-4D97-AF65-F5344CB8AC3E}">
        <p14:creationId xmlns:p14="http://schemas.microsoft.com/office/powerpoint/2010/main" val="31811501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BDF37-C146-7C87-01D1-F1E07D01A1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AB28AF-70E0-D349-C98B-F7B9AEB84B60}"/>
              </a:ext>
            </a:extLst>
          </p:cNvPr>
          <p:cNvSpPr>
            <a:spLocks noGrp="1"/>
          </p:cNvSpPr>
          <p:nvPr>
            <p:ph type="title"/>
          </p:nvPr>
        </p:nvSpPr>
        <p:spPr>
          <a:xfrm>
            <a:off x="309541" y="550923"/>
            <a:ext cx="11572918" cy="587845"/>
          </a:xfrm>
        </p:spPr>
        <p:txBody>
          <a:bodyPr/>
          <a:lstStyle/>
          <a:p>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hlinkClick r:id="rId3">
                  <a:extLst>
                    <a:ext uri="{A12FA001-AC4F-418D-AE19-62706E023703}">
                      <ahyp:hlinkClr xmlns:ahyp="http://schemas.microsoft.com/office/drawing/2018/hyperlinkcolor" val="tx"/>
                    </a:ext>
                  </a:extLst>
                </a:hlinkClick>
              </a:rPr>
              <a:t>IDEA CSM-I-212</a:t>
            </a:r>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 View running status and last run status of actions within a scheduled task</a:t>
            </a:r>
            <a:br>
              <a:rPr lang="en-US"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100EEE15-4D1B-793C-7B27-980BAB8C0DB7}"/>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6</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16212E07-C064-8AAF-7107-97D2939EBA58}"/>
              </a:ext>
            </a:extLst>
          </p:cNvPr>
          <p:cNvSpPr txBox="1"/>
          <p:nvPr/>
        </p:nvSpPr>
        <p:spPr>
          <a:xfrm>
            <a:off x="531742" y="1341677"/>
            <a:ext cx="3843812" cy="3970318"/>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In previous releases, once a task started running, the only way to track the current status was to review the console logs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This can be difficult if a lot of other messages are occurring at the same time</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Starting in CSM 6.3.16, the popup view of the task, will display a “running”, “success”, “failed” or “not executed” icon next to the step</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This status is updated live so you can see the current step being executed</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The status of the last run will remain historically in the popup view until the server is rebooted</a:t>
            </a: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130F7776-156D-315D-100A-8225FE610630}"/>
              </a:ext>
            </a:extLst>
          </p:cNvPr>
          <p:cNvPicPr>
            <a:picLocks noChangeAspect="1"/>
          </p:cNvPicPr>
          <p:nvPr/>
        </p:nvPicPr>
        <p:blipFill>
          <a:blip r:embed="rId4"/>
          <a:stretch>
            <a:fillRect/>
          </a:stretch>
        </p:blipFill>
        <p:spPr>
          <a:xfrm>
            <a:off x="4478131" y="1138768"/>
            <a:ext cx="4405029" cy="2463431"/>
          </a:xfrm>
          <a:prstGeom prst="rect">
            <a:avLst/>
          </a:prstGeom>
        </p:spPr>
      </p:pic>
      <p:pic>
        <p:nvPicPr>
          <p:cNvPr id="5" name="Picture 4">
            <a:extLst>
              <a:ext uri="{FF2B5EF4-FFF2-40B4-BE49-F238E27FC236}">
                <a16:creationId xmlns:a16="http://schemas.microsoft.com/office/drawing/2014/main" id="{1A202EDA-D52A-2464-429E-7FB9D346F4E0}"/>
              </a:ext>
            </a:extLst>
          </p:cNvPr>
          <p:cNvPicPr>
            <a:picLocks noChangeAspect="1"/>
          </p:cNvPicPr>
          <p:nvPr/>
        </p:nvPicPr>
        <p:blipFill>
          <a:blip r:embed="rId5"/>
          <a:stretch>
            <a:fillRect/>
          </a:stretch>
        </p:blipFill>
        <p:spPr>
          <a:xfrm>
            <a:off x="7045486" y="2359044"/>
            <a:ext cx="4405029" cy="2463431"/>
          </a:xfrm>
          <a:prstGeom prst="rect">
            <a:avLst/>
          </a:prstGeom>
        </p:spPr>
      </p:pic>
      <p:pic>
        <p:nvPicPr>
          <p:cNvPr id="6" name="Picture 5">
            <a:extLst>
              <a:ext uri="{FF2B5EF4-FFF2-40B4-BE49-F238E27FC236}">
                <a16:creationId xmlns:a16="http://schemas.microsoft.com/office/drawing/2014/main" id="{2BFFD01F-0221-03C4-D7C2-7CFC0C7C4BB6}"/>
              </a:ext>
            </a:extLst>
          </p:cNvPr>
          <p:cNvPicPr>
            <a:picLocks noChangeAspect="1"/>
          </p:cNvPicPr>
          <p:nvPr/>
        </p:nvPicPr>
        <p:blipFill>
          <a:blip r:embed="rId6"/>
          <a:stretch>
            <a:fillRect/>
          </a:stretch>
        </p:blipFill>
        <p:spPr>
          <a:xfrm>
            <a:off x="4497084" y="3952146"/>
            <a:ext cx="5096803" cy="2850293"/>
          </a:xfrm>
          <a:prstGeom prst="rect">
            <a:avLst/>
          </a:prstGeom>
        </p:spPr>
      </p:pic>
      <p:cxnSp>
        <p:nvCxnSpPr>
          <p:cNvPr id="10" name="Elbow Connector 9">
            <a:extLst>
              <a:ext uri="{FF2B5EF4-FFF2-40B4-BE49-F238E27FC236}">
                <a16:creationId xmlns:a16="http://schemas.microsoft.com/office/drawing/2014/main" id="{9BF66782-1849-B139-87D3-BBA9D4AAF263}"/>
              </a:ext>
            </a:extLst>
          </p:cNvPr>
          <p:cNvCxnSpPr>
            <a:cxnSpLocks/>
          </p:cNvCxnSpPr>
          <p:nvPr/>
        </p:nvCxnSpPr>
        <p:spPr>
          <a:xfrm>
            <a:off x="8985738" y="1890346"/>
            <a:ext cx="1283677" cy="348253"/>
          </a:xfrm>
          <a:prstGeom prst="bentConnector3">
            <a:avLst>
              <a:gd name="adj1" fmla="val 100685"/>
            </a:avLst>
          </a:prstGeom>
          <a:ln>
            <a:tailEnd type="triangle"/>
          </a:ln>
        </p:spPr>
        <p:style>
          <a:lnRef idx="2">
            <a:schemeClr val="dk1"/>
          </a:lnRef>
          <a:fillRef idx="0">
            <a:schemeClr val="dk1"/>
          </a:fillRef>
          <a:effectRef idx="1">
            <a:schemeClr val="dk1"/>
          </a:effectRef>
          <a:fontRef idx="minor">
            <a:schemeClr val="tx1"/>
          </a:fontRef>
        </p:style>
      </p:cxnSp>
      <p:cxnSp>
        <p:nvCxnSpPr>
          <p:cNvPr id="16" name="Elbow Connector 15">
            <a:extLst>
              <a:ext uri="{FF2B5EF4-FFF2-40B4-BE49-F238E27FC236}">
                <a16:creationId xmlns:a16="http://schemas.microsoft.com/office/drawing/2014/main" id="{82B35021-F795-04E5-0C61-89DF7A006B25}"/>
              </a:ext>
            </a:extLst>
          </p:cNvPr>
          <p:cNvCxnSpPr>
            <a:cxnSpLocks/>
          </p:cNvCxnSpPr>
          <p:nvPr/>
        </p:nvCxnSpPr>
        <p:spPr>
          <a:xfrm rot="10800000" flipV="1">
            <a:off x="9627579" y="4942921"/>
            <a:ext cx="744415" cy="569856"/>
          </a:xfrm>
          <a:prstGeom prst="bentConnector3">
            <a:avLst>
              <a:gd name="adj1" fmla="val 393"/>
            </a:avLst>
          </a:prstGeom>
          <a:ln>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42886293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E3FC4-7B53-866E-9C5A-CE9AF5BE60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B4FA2A-E421-816F-F33A-452392E0B4FD}"/>
              </a:ext>
            </a:extLst>
          </p:cNvPr>
          <p:cNvSpPr>
            <a:spLocks noGrp="1"/>
          </p:cNvSpPr>
          <p:nvPr>
            <p:ph type="title"/>
          </p:nvPr>
        </p:nvSpPr>
        <p:spPr>
          <a:xfrm>
            <a:off x="309541" y="550923"/>
            <a:ext cx="11572918" cy="587845"/>
          </a:xfrm>
        </p:spPr>
        <p:txBody>
          <a:bodyPr/>
          <a:lstStyle/>
          <a:p>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hlinkClick r:id="rId3">
                  <a:extLst>
                    <a:ext uri="{A12FA001-AC4F-418D-AE19-62706E023703}">
                      <ahyp:hlinkClr xmlns:ahyp="http://schemas.microsoft.com/office/drawing/2018/hyperlinkcolor" val="tx"/>
                    </a:ext>
                  </a:extLst>
                </a:hlinkClick>
              </a:rPr>
              <a:t>IDEA CSM-I-221</a:t>
            </a:r>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 – Provide more details in subject of email notifications, to allow for easier filtering</a:t>
            </a: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3323F802-7D78-A6D8-609A-5C366E0E7B3D}"/>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7</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8D11996C-D529-F014-A468-AACA8E0128BA}"/>
              </a:ext>
            </a:extLst>
          </p:cNvPr>
          <p:cNvSpPr txBox="1"/>
          <p:nvPr/>
        </p:nvSpPr>
        <p:spPr>
          <a:xfrm>
            <a:off x="531741" y="1341677"/>
            <a:ext cx="6414182" cy="2862322"/>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In previous releases, when the CSM server was setup for email notifications, an email was sent where the Subject contained the IWN message ID and the Body contained the entire message</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Starting with CSM 6.3.16, additional information will now be added to the Subject of all email notifications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This additional information will make it easier to create filter rules for email receivers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The Subject will provide the following extra details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200" b="0" i="0" u="none" strike="noStrike" kern="1200" cap="none" spc="0" normalizeH="0" baseline="0" noProof="0" dirty="0" err="1">
                <a:ln>
                  <a:noFill/>
                </a:ln>
                <a:solidFill>
                  <a:prstClr val="black"/>
                </a:solidFill>
                <a:effectLst/>
                <a:uLnTx/>
                <a:uFillTx/>
                <a:latin typeface="IBM Plex Sans" panose="020B0503050203000203" pitchFamily="34" charset="0"/>
                <a:ea typeface="+mn-ea"/>
                <a:cs typeface="Arial" panose="020B0604020202020204" pitchFamily="34" charset="0"/>
              </a:rPr>
              <a:t>message_ID</a:t>
            </a:r>
            <a:r>
              <a:rPr kumimoji="0" lang="en-US" sz="12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 [</a:t>
            </a:r>
            <a:r>
              <a:rPr kumimoji="0" lang="en-US" sz="1200" b="0" i="0" u="none" strike="noStrike" kern="1200" cap="none" spc="0" normalizeH="0" baseline="0" noProof="0" dirty="0" err="1">
                <a:ln>
                  <a:noFill/>
                </a:ln>
                <a:solidFill>
                  <a:prstClr val="black"/>
                </a:solidFill>
                <a:effectLst/>
                <a:uLnTx/>
                <a:uFillTx/>
                <a:latin typeface="IBM Plex Sans" panose="020B0503050203000203" pitchFamily="34" charset="0"/>
                <a:ea typeface="+mn-ea"/>
                <a:cs typeface="Arial" panose="020B0604020202020204" pitchFamily="34" charset="0"/>
              </a:rPr>
              <a:t>time_stamp</a:t>
            </a:r>
            <a:r>
              <a:rPr kumimoji="0" lang="en-US" sz="12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 [server] [</a:t>
            </a:r>
            <a:r>
              <a:rPr kumimoji="0" lang="en-US" sz="1200" b="0" i="0" u="none" strike="noStrike" kern="1200" cap="none" spc="0" normalizeH="0" baseline="0" noProof="0" dirty="0" err="1">
                <a:ln>
                  <a:noFill/>
                </a:ln>
                <a:solidFill>
                  <a:prstClr val="black"/>
                </a:solidFill>
                <a:effectLst/>
                <a:uLnTx/>
                <a:uFillTx/>
                <a:latin typeface="IBM Plex Sans" panose="020B0503050203000203" pitchFamily="34" charset="0"/>
                <a:ea typeface="+mn-ea"/>
                <a:cs typeface="Arial" panose="020B0604020202020204" pitchFamily="34" charset="0"/>
              </a:rPr>
              <a:t>alert_category</a:t>
            </a:r>
            <a:r>
              <a:rPr kumimoji="0" lang="en-US" sz="12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 [list of message inserts]</a:t>
            </a: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4B40EC04-FD6F-0F9D-87FC-F75008FADCCF}"/>
              </a:ext>
            </a:extLst>
          </p:cNvPr>
          <p:cNvPicPr>
            <a:picLocks noChangeAspect="1"/>
          </p:cNvPicPr>
          <p:nvPr/>
        </p:nvPicPr>
        <p:blipFill>
          <a:blip r:embed="rId4"/>
          <a:stretch>
            <a:fillRect/>
          </a:stretch>
        </p:blipFill>
        <p:spPr>
          <a:xfrm>
            <a:off x="2508739" y="4811541"/>
            <a:ext cx="7772400" cy="1279377"/>
          </a:xfrm>
          <a:prstGeom prst="rect">
            <a:avLst/>
          </a:prstGeom>
        </p:spPr>
      </p:pic>
    </p:spTree>
    <p:extLst>
      <p:ext uri="{BB962C8B-B14F-4D97-AF65-F5344CB8AC3E}">
        <p14:creationId xmlns:p14="http://schemas.microsoft.com/office/powerpoint/2010/main" val="2528384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3DCF5B-9B8B-396F-3968-5C0ADA4152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2C953B-91AD-04AB-04F5-9F20EA129AC0}"/>
              </a:ext>
            </a:extLst>
          </p:cNvPr>
          <p:cNvSpPr>
            <a:spLocks noGrp="1"/>
          </p:cNvSpPr>
          <p:nvPr>
            <p:ph type="title"/>
          </p:nvPr>
        </p:nvSpPr>
        <p:spPr>
          <a:xfrm>
            <a:off x="309541" y="550923"/>
            <a:ext cx="11572918" cy="587845"/>
          </a:xfrm>
        </p:spPr>
        <p:txBody>
          <a:bodyPr/>
          <a:lstStyle/>
          <a:p>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New DS8000 support for enabling Time-locked Expirations on SGC backups</a:t>
            </a:r>
            <a:b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216527C7-8659-D6C8-0319-DA65DB194FE0}"/>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8</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A4917253-5F7E-9910-9394-A4C0C06E5C20}"/>
              </a:ext>
            </a:extLst>
          </p:cNvPr>
          <p:cNvSpPr txBox="1"/>
          <p:nvPr/>
        </p:nvSpPr>
        <p:spPr>
          <a:xfrm>
            <a:off x="531741" y="1341677"/>
            <a:ext cx="4849150" cy="5755422"/>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Today SGC backups will get expired based on the retention time set on  the session, and the last successful backup, however, manual expires are allowed without regard to the retention time (Dual control is highly recommended to manage this)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Starting with CSM 6.3.16, from the Settings -&gt; Advanced Tools panel customers can enable a new mode on the server which will make SGC backups expire based on time instead of the last successful backup</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When enabled, an SGC backup cannot be expired, even manually with Dual Control!</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Once enabled, the feature cannot be disabled and the standby server will automatically enter the mode as well</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WARNING:  While this mode provides greater lock-down for SGC, because you cannot manually delete backups, if a volume’s backup capacity is exceeded, you will need to wait until enough backups expire before new backups can be created</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 name="Picture 2">
            <a:extLst>
              <a:ext uri="{FF2B5EF4-FFF2-40B4-BE49-F238E27FC236}">
                <a16:creationId xmlns:a16="http://schemas.microsoft.com/office/drawing/2014/main" id="{7B563059-9C2A-12A4-271E-70059CDFC090}"/>
              </a:ext>
            </a:extLst>
          </p:cNvPr>
          <p:cNvPicPr>
            <a:picLocks noChangeAspect="1"/>
          </p:cNvPicPr>
          <p:nvPr/>
        </p:nvPicPr>
        <p:blipFill>
          <a:blip r:embed="rId3"/>
          <a:stretch>
            <a:fillRect/>
          </a:stretch>
        </p:blipFill>
        <p:spPr>
          <a:xfrm>
            <a:off x="6466417" y="1772500"/>
            <a:ext cx="4349750" cy="960047"/>
          </a:xfrm>
          <a:prstGeom prst="rect">
            <a:avLst/>
          </a:prstGeom>
        </p:spPr>
      </p:pic>
      <p:pic>
        <p:nvPicPr>
          <p:cNvPr id="5" name="Picture 4">
            <a:extLst>
              <a:ext uri="{FF2B5EF4-FFF2-40B4-BE49-F238E27FC236}">
                <a16:creationId xmlns:a16="http://schemas.microsoft.com/office/drawing/2014/main" id="{762D45CE-062F-4C2E-25BA-EBA8506485C0}"/>
              </a:ext>
            </a:extLst>
          </p:cNvPr>
          <p:cNvPicPr>
            <a:picLocks noChangeAspect="1"/>
          </p:cNvPicPr>
          <p:nvPr/>
        </p:nvPicPr>
        <p:blipFill>
          <a:blip r:embed="rId4"/>
          <a:stretch>
            <a:fillRect/>
          </a:stretch>
        </p:blipFill>
        <p:spPr>
          <a:xfrm>
            <a:off x="5506915" y="3511382"/>
            <a:ext cx="6685085" cy="1044895"/>
          </a:xfrm>
          <a:prstGeom prst="rect">
            <a:avLst/>
          </a:prstGeom>
        </p:spPr>
      </p:pic>
    </p:spTree>
    <p:extLst>
      <p:ext uri="{BB962C8B-B14F-4D97-AF65-F5344CB8AC3E}">
        <p14:creationId xmlns:p14="http://schemas.microsoft.com/office/powerpoint/2010/main" val="37169575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D73C0-19C5-B8BE-6336-B08D5ABE78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B74549-4DBB-13FF-83CC-E53109511602}"/>
              </a:ext>
            </a:extLst>
          </p:cNvPr>
          <p:cNvSpPr>
            <a:spLocks noGrp="1"/>
          </p:cNvSpPr>
          <p:nvPr>
            <p:ph type="title"/>
          </p:nvPr>
        </p:nvSpPr>
        <p:spPr>
          <a:xfrm>
            <a:off x="309541" y="550923"/>
            <a:ext cx="11572918" cy="587845"/>
          </a:xfrm>
        </p:spPr>
        <p:txBody>
          <a:bodyPr/>
          <a:lstStyle/>
          <a:p>
            <a:r>
              <a:rPr lang="en-US" b="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t>Hold and Preserve / Release and Disable Expiration / Enable Expiration commands </a:t>
            </a: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chemeClr val="dk1"/>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sz="2000" dirty="0">
                <a:solidFill>
                  <a:srgbClr val="0070C0"/>
                </a:solidFill>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br>
              <a:rPr lang="en-US" dirty="0">
                <a:latin typeface="Helvetica Neue" panose="02000503000000020004" pitchFamily="2" charset="0"/>
                <a:ea typeface="Helvetica Neue" panose="02000503000000020004" pitchFamily="2" charset="0"/>
                <a:cs typeface="Helvetica Neue" panose="02000503000000020004" pitchFamily="2" charset="0"/>
              </a:rPr>
            </a:br>
            <a:endParaRPr lang="en-US" dirty="0">
              <a:solidFill>
                <a:srgbClr val="0B5BF3"/>
              </a:solidFill>
            </a:endParaRPr>
          </a:p>
        </p:txBody>
      </p:sp>
      <p:sp>
        <p:nvSpPr>
          <p:cNvPr id="4" name="Slide Number Placeholder 3">
            <a:extLst>
              <a:ext uri="{FF2B5EF4-FFF2-40B4-BE49-F238E27FC236}">
                <a16:creationId xmlns:a16="http://schemas.microsoft.com/office/drawing/2014/main" id="{62B01380-72FC-7487-7560-0460845AB9AF}"/>
              </a:ext>
            </a:extLst>
          </p:cNvPr>
          <p:cNvSpPr>
            <a:spLocks noGrp="1"/>
          </p:cNvSpPr>
          <p:nvPr>
            <p:ph type="sldNum" sz="quarter" idx="12"/>
          </p:nvPr>
        </p:nvSpPr>
        <p:spPr/>
        <p:txBody>
          <a:bodyPr/>
          <a:lstStyle/>
          <a:p>
            <a:pPr marL="0" marR="0" lvl="0" indent="0" algn="r" defTabSz="457200" rtl="0" eaLnBrk="1" fontAlgn="base" latinLnBrk="0" hangingPunct="1">
              <a:lnSpc>
                <a:spcPct val="100000"/>
              </a:lnSpc>
              <a:spcBef>
                <a:spcPct val="0"/>
              </a:spcBef>
              <a:spcAft>
                <a:spcPct val="0"/>
              </a:spcAft>
              <a:buClrTx/>
              <a:buSzTx/>
              <a:buFontTx/>
              <a:buNone/>
              <a:tabLst/>
              <a:defRPr/>
            </a:pPr>
            <a:fld id="{8A77F829-48BC-43AA-85AE-6468F9B7C22C}" type="slidenum">
              <a:rPr kumimoji="0" lang="en-US" altLang="en-US" sz="900" b="0" i="0" u="none" strike="noStrike" kern="1200" cap="none" spc="0" normalizeH="0" baseline="0" noProof="0" smtClean="0">
                <a:ln>
                  <a:noFill/>
                </a:ln>
                <a:solidFill>
                  <a:srgbClr val="898989"/>
                </a:solidFill>
                <a:effectLst/>
                <a:uLnTx/>
                <a:uFillTx/>
                <a:latin typeface="Arial" panose="020B0604020202020204" pitchFamily="34" charset="0"/>
                <a:ea typeface="+mn-ea"/>
                <a:cs typeface="Arial" panose="020B0604020202020204" pitchFamily="34" charset="0"/>
              </a:rPr>
              <a:pPr marL="0" marR="0" lvl="0" indent="0" algn="r" defTabSz="457200" rtl="0" eaLnBrk="1" fontAlgn="base" latinLnBrk="0" hangingPunct="1">
                <a:lnSpc>
                  <a:spcPct val="100000"/>
                </a:lnSpc>
                <a:spcBef>
                  <a:spcPct val="0"/>
                </a:spcBef>
                <a:spcAft>
                  <a:spcPct val="0"/>
                </a:spcAft>
                <a:buClrTx/>
                <a:buSzTx/>
                <a:buFontTx/>
                <a:buNone/>
                <a:tabLst/>
                <a:defRPr/>
              </a:pPr>
              <a:t>9</a:t>
            </a:fld>
            <a:endParaRPr kumimoji="0" lang="en-US" altLang="en-US" sz="900" b="0" i="0" u="none" strike="noStrike" kern="1200" cap="none" spc="0" normalizeH="0" baseline="0" noProof="0" dirty="0">
              <a:ln>
                <a:noFill/>
              </a:ln>
              <a:solidFill>
                <a:srgbClr val="898989"/>
              </a:solidFill>
              <a:effectLst/>
              <a:uLnTx/>
              <a:uFillTx/>
              <a:latin typeface="Arial" panose="020B0604020202020204" pitchFamily="34" charset="0"/>
              <a:ea typeface="+mn-ea"/>
              <a:cs typeface="Arial" panose="020B0604020202020204" pitchFamily="34" charset="0"/>
            </a:endParaRPr>
          </a:p>
        </p:txBody>
      </p:sp>
      <p:sp>
        <p:nvSpPr>
          <p:cNvPr id="14" name="TextBox 13">
            <a:extLst>
              <a:ext uri="{FF2B5EF4-FFF2-40B4-BE49-F238E27FC236}">
                <a16:creationId xmlns:a16="http://schemas.microsoft.com/office/drawing/2014/main" id="{3943E4CE-40D3-FACA-F985-A45DEF6CD421}"/>
              </a:ext>
            </a:extLst>
          </p:cNvPr>
          <p:cNvSpPr txBox="1"/>
          <p:nvPr/>
        </p:nvSpPr>
        <p:spPr>
          <a:xfrm>
            <a:off x="531740" y="1341677"/>
            <a:ext cx="6273506" cy="5262979"/>
          </a:xfrm>
          <a:prstGeom prst="rect">
            <a:avLst/>
          </a:prstGeom>
          <a:noFill/>
        </p:spPr>
        <p:txBody>
          <a:bodyPr wrap="square" rtlCol="0">
            <a:spAutoFit/>
          </a:bodyPr>
          <a:lstStyle/>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New commands are now available when the server is placed in the SGC time-locked mode</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Hold And Preserve Backups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This mode allows you to put the SGC session into a state when NO backups will expire, and no new backups can be created.</a:t>
            </a: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When the Release Backup Expiration command is issued, the session will automatically extend the life of ALL backups based on the duration of the “hold”.  This is useful for weekend or holidays so that backups are only managed during business hours</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Disable Expiration</a:t>
            </a:r>
          </a:p>
          <a:p>
            <a:pPr marL="285750" marR="0" lvl="0"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This mode allows you to simply Disable the expiration process in CSM.  Backups will NOT be automatically expired despite their retention time</a:t>
            </a: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When Enable Expiration is issued, all expired backups will be automatically deleted</a:t>
            </a: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endParaRPr>
          </a:p>
          <a:p>
            <a:pPr marL="742950" marR="0" lvl="1" indent="-28575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IBM Plex Sans" panose="020B0503050203000203" pitchFamily="34" charset="0"/>
                <a:ea typeface="+mn-ea"/>
                <a:cs typeface="Arial" panose="020B0604020202020204" pitchFamily="34" charset="0"/>
              </a:rPr>
              <a:t>Could be used in the event of an attack…to preserve the existing backups</a:t>
            </a:r>
          </a:p>
        </p:txBody>
      </p:sp>
      <p:pic>
        <p:nvPicPr>
          <p:cNvPr id="6" name="Picture 5">
            <a:extLst>
              <a:ext uri="{FF2B5EF4-FFF2-40B4-BE49-F238E27FC236}">
                <a16:creationId xmlns:a16="http://schemas.microsoft.com/office/drawing/2014/main" id="{86424FA3-28FD-B31A-6950-B9CC0C38A2AC}"/>
              </a:ext>
            </a:extLst>
          </p:cNvPr>
          <p:cNvPicPr>
            <a:picLocks noChangeAspect="1"/>
          </p:cNvPicPr>
          <p:nvPr/>
        </p:nvPicPr>
        <p:blipFill>
          <a:blip r:embed="rId3"/>
          <a:stretch>
            <a:fillRect/>
          </a:stretch>
        </p:blipFill>
        <p:spPr>
          <a:xfrm>
            <a:off x="6976208" y="1659352"/>
            <a:ext cx="4358542" cy="4257377"/>
          </a:xfrm>
          <a:prstGeom prst="rect">
            <a:avLst/>
          </a:prstGeom>
        </p:spPr>
      </p:pic>
    </p:spTree>
    <p:extLst>
      <p:ext uri="{BB962C8B-B14F-4D97-AF65-F5344CB8AC3E}">
        <p14:creationId xmlns:p14="http://schemas.microsoft.com/office/powerpoint/2010/main" val="2538572505"/>
      </p:ext>
    </p:extLst>
  </p:cSld>
  <p:clrMapOvr>
    <a:masterClrMapping/>
  </p:clrMapOvr>
</p:sld>
</file>

<file path=ppt/theme/theme1.xml><?xml version="1.0" encoding="utf-8"?>
<a:theme xmlns:a="http://schemas.openxmlformats.org/drawingml/2006/main" name="1_Office Theme">
  <a:themeElements>
    <a:clrScheme name="Edge2015">
      <a:dk1>
        <a:sysClr val="windowText" lastClr="000000"/>
      </a:dk1>
      <a:lt1>
        <a:sysClr val="window" lastClr="FFFFFF"/>
      </a:lt1>
      <a:dk2>
        <a:srgbClr val="000000"/>
      </a:dk2>
      <a:lt2>
        <a:srgbClr val="FFFFFF"/>
      </a:lt2>
      <a:accent1>
        <a:srgbClr val="00B0DA"/>
      </a:accent1>
      <a:accent2>
        <a:srgbClr val="7F1C7D"/>
      </a:accent2>
      <a:accent3>
        <a:srgbClr val="00649D"/>
      </a:accent3>
      <a:accent4>
        <a:srgbClr val="17AF4B"/>
      </a:accent4>
      <a:accent5>
        <a:srgbClr val="007670"/>
      </a:accent5>
      <a:accent6>
        <a:srgbClr val="F04E37"/>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1917</Words>
  <Application>Microsoft Macintosh PowerPoint</Application>
  <PresentationFormat>Widescreen</PresentationFormat>
  <Paragraphs>166</Paragraphs>
  <Slides>13</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Aptos</vt:lpstr>
      <vt:lpstr>Arial</vt:lpstr>
      <vt:lpstr>Calibri</vt:lpstr>
      <vt:lpstr>Helvetica Neue</vt:lpstr>
      <vt:lpstr>IBM Plex Sans</vt:lpstr>
      <vt:lpstr>1_Office Theme</vt:lpstr>
      <vt:lpstr>What’s New in IBM Copy Services Manager V6.3.16</vt:lpstr>
      <vt:lpstr>Allow new update certificate feature from 6.3.15 through CSM CLI and REST                </vt:lpstr>
      <vt:lpstr>IDEA CSM-I-210 – New option to view a scheduled task without having to open the modify wizard                </vt:lpstr>
      <vt:lpstr>IDEA CSM-I-211 – Ability to manually start a scheduled task from any step                </vt:lpstr>
      <vt:lpstr>New ability to cancel a currently running task                </vt:lpstr>
      <vt:lpstr>IDEA CSM-I-212– View running status and last run status of actions within a scheduled task                </vt:lpstr>
      <vt:lpstr>IDEA CSM-I-221 – Provide more details in subject of email notifications, to allow for easier filtering             </vt:lpstr>
      <vt:lpstr>New DS8000 support for enabling Time-locked Expirations on SGC backups              </vt:lpstr>
      <vt:lpstr>Hold and Preserve / Release and Disable Expiration / Enable Expiration commands            </vt:lpstr>
      <vt:lpstr>More enhancements for FlashSystems Snapshot and PBR support               </vt:lpstr>
      <vt:lpstr>New FlashSystems support for Restore from a thin clone’s snapshot              </vt:lpstr>
      <vt:lpstr>New support for handling FlashCore Module Threat Detection events for FlashSystems directly from CSM and automatically invoking automation!!!!              </vt:lpstr>
      <vt:lpstr>IBM System Storage Ideas Portal!!!  -&gt; New RFE Portal for CSM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Randy Blea</dc:creator>
  <cp:lastModifiedBy>Randy Blea</cp:lastModifiedBy>
  <cp:revision>1</cp:revision>
  <dcterms:created xsi:type="dcterms:W3CDTF">2025-12-05T21:34:28Z</dcterms:created>
  <dcterms:modified xsi:type="dcterms:W3CDTF">2025-12-05T21:36:28Z</dcterms:modified>
</cp:coreProperties>
</file>