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6"/>
  </p:notesMasterIdLst>
  <p:handoutMasterIdLst>
    <p:handoutMasterId r:id="rId7"/>
  </p:handoutMasterIdLst>
  <p:sldIdLst>
    <p:sldId id="421" r:id="rId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509"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3F1"/>
    <a:srgbClr val="DBFBFB"/>
    <a:srgbClr val="EDF4FF"/>
    <a:srgbClr val="FFF0F6"/>
    <a:srgbClr val="E0DBDA"/>
    <a:srgbClr val="DCDCDC"/>
    <a:srgbClr val="87EDED"/>
    <a:srgbClr val="C9DEFF"/>
    <a:srgbClr val="E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6149" autoAdjust="0"/>
  </p:normalViewPr>
  <p:slideViewPr>
    <p:cSldViewPr snapToObjects="1">
      <p:cViewPr varScale="1">
        <p:scale>
          <a:sx n="71" d="100"/>
          <a:sy n="71" d="100"/>
        </p:scale>
        <p:origin x="54" y="528"/>
      </p:cViewPr>
      <p:guideLst>
        <p:guide orient="horz" pos="2592"/>
        <p:guide pos="4608"/>
        <p:guide pos="6509"/>
        <p:guide pos="2304"/>
        <p:guide orient="horz" pos="1296"/>
        <p:guide orient="horz" pos="3888"/>
        <p:guide/>
        <p:guide pos="9216"/>
        <p:guide orient="horz"/>
        <p:guide orient="horz" pos="5184"/>
      </p:guideLst>
    </p:cSldViewPr>
  </p:slideViewPr>
  <p:notesTextViewPr>
    <p:cViewPr>
      <p:scale>
        <a:sx n="125" d="100"/>
        <a:sy n="125" d="100"/>
      </p:scale>
      <p:origin x="0" y="-1596"/>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6/7/2021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IBM Plex Mono" panose="020B0509050000000000" pitchFamily="49" charset="0"/>
                <a:ea typeface="+mn-ea"/>
                <a:cs typeface="+mn-cs"/>
              </a:rPr>
              <a:t>Client Name</a:t>
            </a:r>
          </a:p>
          <a:p>
            <a:r>
              <a:rPr lang="en-GB" sz="1200" dirty="0">
                <a:solidFill>
                  <a:schemeClr val="tx1"/>
                </a:solidFill>
              </a:rPr>
              <a:t>NTT DATA Business Solutions Poland</a:t>
            </a:r>
          </a:p>
          <a:p>
            <a:endParaRPr lang="en-US" sz="1200"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Company Background</a:t>
            </a:r>
          </a:p>
          <a:p>
            <a:pPr hangingPunct="0"/>
            <a:r>
              <a:rPr lang="en-GB" sz="1200" b="0" i="0" kern="1200" dirty="0">
                <a:solidFill>
                  <a:schemeClr val="tx1"/>
                </a:solidFill>
                <a:effectLst/>
                <a:latin typeface="Arial Regular" charset="0"/>
                <a:ea typeface="+mn-ea"/>
                <a:cs typeface="+mn-cs"/>
              </a:rPr>
              <a:t>NTT DATA Business Solutions, formerly </a:t>
            </a:r>
            <a:r>
              <a:rPr lang="en-GB" sz="1200" b="0" i="0" kern="1200" dirty="0" err="1">
                <a:solidFill>
                  <a:schemeClr val="tx1"/>
                </a:solidFill>
                <a:effectLst/>
                <a:latin typeface="Arial Regular" charset="0"/>
                <a:ea typeface="+mn-ea"/>
                <a:cs typeface="+mn-cs"/>
              </a:rPr>
              <a:t>itelligence</a:t>
            </a:r>
            <a:r>
              <a:rPr lang="en-GB" sz="1200" b="0" i="0" kern="1200" dirty="0">
                <a:solidFill>
                  <a:schemeClr val="tx1"/>
                </a:solidFill>
                <a:effectLst/>
                <a:latin typeface="Arial Regular" charset="0"/>
                <a:ea typeface="+mn-ea"/>
                <a:cs typeface="+mn-cs"/>
              </a:rPr>
              <a:t>, is a leading international full-service provider focusing on SAP deployments, offering consulting, licensing, application management services, hosting services and proprietary industry solutions. NTT DATA Business Solutions employs around 7,000 people in 25 countries. In 2017, NTT DATA Business Solutions generated total sales of EUR 872.2 million.</a:t>
            </a:r>
          </a:p>
          <a:p>
            <a:pPr hangingPunct="0"/>
            <a:endParaRPr lang="en-GB" sz="1200" b="0" i="0" kern="1200" dirty="0">
              <a:solidFill>
                <a:schemeClr val="tx1"/>
              </a:solidFill>
              <a:effectLst/>
              <a:latin typeface="Arial Regular" charset="0"/>
              <a:ea typeface="+mn-ea"/>
              <a:cs typeface="+mn-cs"/>
            </a:endParaRPr>
          </a:p>
          <a:p>
            <a:pPr hangingPunct="0"/>
            <a:r>
              <a:rPr lang="en-GB" sz="1200" b="0" i="0" kern="1200" dirty="0">
                <a:solidFill>
                  <a:schemeClr val="tx1"/>
                </a:solidFill>
                <a:effectLst/>
                <a:latin typeface="Arial Regular" charset="0"/>
                <a:ea typeface="+mn-ea"/>
                <a:cs typeface="+mn-cs"/>
              </a:rPr>
              <a:t>NTT DATA Business Solutions Poland, formerly </a:t>
            </a:r>
            <a:r>
              <a:rPr lang="en-GB" sz="1200" b="0" i="0" kern="1200" dirty="0" err="1">
                <a:solidFill>
                  <a:schemeClr val="tx1"/>
                </a:solidFill>
                <a:effectLst/>
                <a:latin typeface="Arial Regular" charset="0"/>
                <a:ea typeface="+mn-ea"/>
                <a:cs typeface="+mn-cs"/>
              </a:rPr>
              <a:t>itelligence</a:t>
            </a:r>
            <a:r>
              <a:rPr lang="en-GB" sz="1200" b="0" i="0" kern="1200" dirty="0">
                <a:solidFill>
                  <a:schemeClr val="tx1"/>
                </a:solidFill>
                <a:effectLst/>
                <a:latin typeface="Arial Regular" charset="0"/>
                <a:ea typeface="+mn-ea"/>
                <a:cs typeface="+mn-cs"/>
              </a:rPr>
              <a:t> Poland, is a trusted IT partner in digital transformation and employs more than 200 people across five locations. The company has been awarded with a Customer Friendly Company certificate and a Quality International Award.</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Business challenge</a:t>
            </a:r>
          </a:p>
          <a:p>
            <a:pPr hangingPunct="0"/>
            <a:r>
              <a:rPr lang="en-GB" sz="1200" b="0" i="0" kern="1200" dirty="0">
                <a:solidFill>
                  <a:schemeClr val="tx1"/>
                </a:solidFill>
                <a:effectLst/>
                <a:latin typeface="Arial Regular" charset="0"/>
                <a:ea typeface="+mn-ea"/>
                <a:cs typeface="+mn-cs"/>
              </a:rPr>
              <a:t>Many companies rely on Oracle databases to drive their mission-critical services. How can enterprises reduce Oracle license costs while maximizing performance, capacity and business agility?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The benefit</a:t>
            </a:r>
          </a:p>
          <a:p>
            <a:pPr hangingPunct="0"/>
            <a:r>
              <a:rPr lang="en-GB" sz="1200" b="0" i="0" kern="1200" dirty="0">
                <a:solidFill>
                  <a:schemeClr val="tx1"/>
                </a:solidFill>
                <a:effectLst/>
                <a:latin typeface="Arial Regular" charset="0"/>
                <a:ea typeface="+mn-ea"/>
                <a:cs typeface="+mn-cs"/>
              </a:rPr>
              <a:t>NTT DATA Business Solutions Poland’s customers can optimize Oracle database performance while cutting license costs by up to 40 percent, eliminating capital expenses and gaining flexibility.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Pull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IBM Plex Mono" panose="020B0509050000000000" pitchFamily="49" charset="0"/>
                <a:ea typeface="+mn-ea"/>
                <a:cs typeface="+mn-cs"/>
              </a:rPr>
              <a:t>“</a:t>
            </a:r>
            <a:r>
              <a:rPr lang="en-GB" sz="1200" i="1" kern="1200" dirty="0">
                <a:solidFill>
                  <a:schemeClr val="tx1"/>
                </a:solidFill>
                <a:effectLst/>
                <a:latin typeface="IBM Plex Mono" panose="020B0509050000000000" pitchFamily="49" charset="0"/>
                <a:ea typeface="+mn-ea"/>
                <a:cs typeface="+mn-cs"/>
              </a:rPr>
              <a:t>With IBM Power Systems, NTT DATA Business Solutions Poland was able to cut customers’ Oracle licensing costs by up to 40 percent</a:t>
            </a:r>
            <a:r>
              <a:rPr lang="en-US" sz="1200" i="1" kern="1200" dirty="0">
                <a:solidFill>
                  <a:schemeClr val="tx1"/>
                </a:solidFill>
                <a:effectLst/>
                <a:latin typeface="IBM Plex Mono" panose="020B0509050000000000" pitchFamily="49"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IBM Plex Mono" panose="020B0509050000000000" pitchFamily="49" charset="0"/>
                <a:cs typeface="Arial" charset="0"/>
              </a:rPr>
              <a:t>—</a:t>
            </a:r>
            <a:r>
              <a:rPr lang="en-GB" altLang="en-US" sz="1200" i="1" dirty="0">
                <a:latin typeface="IBM Plex Mono" panose="020B0509050000000000" pitchFamily="49" charset="0"/>
                <a:cs typeface="Arial" charset="0"/>
              </a:rPr>
              <a:t>Tomasz </a:t>
            </a:r>
            <a:r>
              <a:rPr lang="en-GB" altLang="en-US" sz="1200" i="1" dirty="0" err="1">
                <a:latin typeface="IBM Plex Mono" panose="020B0509050000000000" pitchFamily="49" charset="0"/>
                <a:cs typeface="Arial" charset="0"/>
              </a:rPr>
              <a:t>Piętak</a:t>
            </a:r>
            <a:r>
              <a:rPr lang="en-GB" altLang="en-US" sz="1200" i="1" dirty="0">
                <a:latin typeface="IBM Plex Mono" panose="020B0509050000000000" pitchFamily="49" charset="0"/>
                <a:cs typeface="Arial" charset="0"/>
              </a:rPr>
              <a:t>, Principal Solution Architect, NTT DATA Business Solutions Poland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Solution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FlashSystem</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Global Financing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PowerVC</a:t>
            </a:r>
            <a:endParaRPr lang="en-US" sz="1200" b="0" kern="1200" dirty="0">
              <a:solidFill>
                <a:schemeClr val="tx1"/>
              </a:solidFill>
              <a:effectLst/>
              <a:latin typeface="IBM Plex Mono" panose="020B0509050000000000" pitchFamily="49"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a:t>
            </a:r>
            <a:r>
              <a:rPr lang="en-US" sz="1200" b="0" kern="1200" dirty="0" err="1">
                <a:solidFill>
                  <a:schemeClr val="tx1"/>
                </a:solidFill>
                <a:effectLst/>
                <a:latin typeface="IBM Plex Mono" panose="020B0509050000000000" pitchFamily="49" charset="0"/>
                <a:ea typeface="+mn-ea"/>
                <a:cs typeface="+mn-cs"/>
              </a:rPr>
              <a:t>PowerVM</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Power Systems™ </a:t>
            </a:r>
            <a:r>
              <a:rPr lang="en-US" sz="1200" b="0" kern="1200" dirty="0" err="1">
                <a:solidFill>
                  <a:schemeClr val="tx1"/>
                </a:solidFill>
                <a:effectLst/>
                <a:latin typeface="IBM Plex Mono" panose="020B0509050000000000" pitchFamily="49" charset="0"/>
                <a:ea typeface="+mn-ea"/>
                <a:cs typeface="+mn-cs"/>
              </a:rPr>
              <a:t>E950</a:t>
            </a:r>
            <a:endParaRPr lang="en-US" sz="1200" b="0" kern="1200" dirty="0">
              <a:solidFill>
                <a:schemeClr val="tx1"/>
              </a:solidFill>
              <a:effectLst/>
              <a:latin typeface="IBM Plex Mono" panose="020B0509050000000000" pitchFamily="49"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err="1">
                <a:solidFill>
                  <a:schemeClr val="tx1"/>
                </a:solidFill>
                <a:effectLst/>
                <a:latin typeface="IBM Plex Mono" panose="020B0509050000000000" pitchFamily="49" charset="0"/>
                <a:ea typeface="+mn-ea"/>
                <a:cs typeface="+mn-cs"/>
              </a:rPr>
              <a:t>POWER9</a:t>
            </a:r>
            <a:r>
              <a:rPr lang="en-US" sz="1200" b="0" kern="1200" dirty="0">
                <a:solidFill>
                  <a:schemeClr val="tx1"/>
                </a:solidFill>
                <a:effectLst/>
                <a:latin typeface="IBM Plex Mono" panose="020B0509050000000000" pitchFamily="49"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Spectrum® Virtualize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Systems Lab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Oracle Database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Case study Link</a:t>
            </a:r>
          </a:p>
          <a:p>
            <a:r>
              <a:rPr lang="en-US" b="0" dirty="0"/>
              <a:t>https://www.ibm.com/case-studies/ntt-data-business-solutions-poland-oracle-cloud</a:t>
            </a:r>
          </a:p>
        </p:txBody>
      </p:sp>
      <p:sp>
        <p:nvSpPr>
          <p:cNvPr id="4" name="Slide Number Placeholder 3"/>
          <p:cNvSpPr>
            <a:spLocks noGrp="1"/>
          </p:cNvSpPr>
          <p:nvPr>
            <p:ph type="sldNum" sz="quarter" idx="5"/>
          </p:nvPr>
        </p:nvSpPr>
        <p:spPr/>
        <p:txBody>
          <a:bodyPr/>
          <a:lstStyle/>
          <a:p>
            <a:fld id="{698D0594-4E60-8F4B-8226-C705B94694A4}" type="slidenum">
              <a:rPr lang="en-US" smtClean="0"/>
              <a:pPr/>
              <a:t>1</a:t>
            </a:fld>
            <a:endParaRPr lang="en-US" dirty="0"/>
          </a:p>
        </p:txBody>
      </p:sp>
    </p:spTree>
    <p:extLst>
      <p:ext uri="{BB962C8B-B14F-4D97-AF65-F5344CB8AC3E}">
        <p14:creationId xmlns:p14="http://schemas.microsoft.com/office/powerpoint/2010/main" val="93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690" y="3502152"/>
            <a:ext cx="2261616" cy="8412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8D7BA8-1F2E-4E09-89D4-6389019FD41C}"/>
              </a:ext>
            </a:extLst>
          </p:cNvPr>
          <p:cNvPicPr>
            <a:picLocks noChangeAspect="1"/>
          </p:cNvPicPr>
          <p:nvPr userDrawn="1"/>
        </p:nvPicPr>
        <p:blipFill>
          <a:blip r:embed="rId2"/>
          <a:srcRect l="3833" r="3833"/>
          <a:stretch/>
        </p:blipFill>
        <p:spPr>
          <a:xfrm>
            <a:off x="3657600" y="-1"/>
            <a:ext cx="10972800" cy="8229601"/>
          </a:xfrm>
          <a:prstGeom prst="rect">
            <a:avLst/>
          </a:prstGeom>
        </p:spPr>
      </p:pic>
      <p:sp>
        <p:nvSpPr>
          <p:cNvPr id="11" name="Rectangle 10">
            <a:extLst>
              <a:ext uri="{FF2B5EF4-FFF2-40B4-BE49-F238E27FC236}">
                <a16:creationId xmlns:a16="http://schemas.microsoft.com/office/drawing/2014/main" id="{47F27BAF-381C-4206-99E1-A68B0D109816}"/>
              </a:ext>
            </a:extLst>
          </p:cNvPr>
          <p:cNvSpPr/>
          <p:nvPr userDrawn="1"/>
        </p:nvSpPr>
        <p:spPr>
          <a:xfrm>
            <a:off x="3657600" y="-15240"/>
            <a:ext cx="10972800" cy="8244840"/>
          </a:xfrm>
          <a:prstGeom prst="rect">
            <a:avLst/>
          </a:prstGeom>
          <a:solidFill>
            <a:schemeClr val="tx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3" name="Graphic 2">
            <a:extLst>
              <a:ext uri="{FF2B5EF4-FFF2-40B4-BE49-F238E27FC236}">
                <a16:creationId xmlns:a16="http://schemas.microsoft.com/office/drawing/2014/main" id="{47D9B26A-1EBA-4087-A316-936D409491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78840" y="7818649"/>
            <a:ext cx="568198" cy="23315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228" y="7541839"/>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bg>
      <p:bgPr>
        <a:solidFill>
          <a:schemeClr val="accent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2" cy="230561"/>
          </a:xfrm>
          <a:prstGeom prst="rect">
            <a:avLst/>
          </a:prstGeom>
        </p:spPr>
      </p:pic>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3.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13" r:id="rId23"/>
    <p:sldLayoutId id="2147483714" r:id="rId24"/>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7 June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728" r:id="rId6"/>
    <p:sldLayoutId id="2147483786" r:id="rId7"/>
    <p:sldLayoutId id="2147483721" r:id="rId8"/>
    <p:sldLayoutId id="2147483787" r:id="rId9"/>
    <p:sldLayoutId id="2147483788" r:id="rId10"/>
    <p:sldLayoutId id="2147483789" r:id="rId11"/>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hyperlink" Target="https://www.ibm.com/case-studies/ntt-data-business-solutions-poland-oracle-clou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BDAAA9B-A359-40D8-8FF6-2F5BE0DAD783}"/>
              </a:ext>
            </a:extLst>
          </p:cNvPr>
          <p:cNvPicPr>
            <a:picLocks noChangeAspect="1"/>
          </p:cNvPicPr>
          <p:nvPr/>
        </p:nvPicPr>
        <p:blipFill>
          <a:blip r:embed="rId3"/>
          <a:stretch>
            <a:fillRect/>
          </a:stretch>
        </p:blipFill>
        <p:spPr>
          <a:xfrm>
            <a:off x="228600" y="338670"/>
            <a:ext cx="3186802" cy="811186"/>
          </a:xfrm>
          <a:prstGeom prst="rect">
            <a:avLst/>
          </a:prstGeom>
        </p:spPr>
      </p:pic>
      <p:sp>
        <p:nvSpPr>
          <p:cNvPr id="71" name="Rectangle 70">
            <a:extLst>
              <a:ext uri="{FF2B5EF4-FFF2-40B4-BE49-F238E27FC236}">
                <a16:creationId xmlns:a16="http://schemas.microsoft.com/office/drawing/2014/main" id="{A645AE14-BDE7-4871-9D4A-0F7DA24FD9F4}"/>
              </a:ext>
            </a:extLst>
          </p:cNvPr>
          <p:cNvSpPr/>
          <p:nvPr/>
        </p:nvSpPr>
        <p:spPr>
          <a:xfrm>
            <a:off x="3657600" y="2057400"/>
            <a:ext cx="6675438"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2" name="Rectangle 61">
            <a:extLst>
              <a:ext uri="{FF2B5EF4-FFF2-40B4-BE49-F238E27FC236}">
                <a16:creationId xmlns:a16="http://schemas.microsoft.com/office/drawing/2014/main" id="{310A963B-182F-4D52-A7E3-01ABAF84A8BB}"/>
              </a:ext>
            </a:extLst>
          </p:cNvPr>
          <p:cNvSpPr/>
          <p:nvPr/>
        </p:nvSpPr>
        <p:spPr>
          <a:xfrm>
            <a:off x="10333038" y="2057400"/>
            <a:ext cx="4297362" cy="1363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3" name="Rectangle 62">
            <a:extLst>
              <a:ext uri="{FF2B5EF4-FFF2-40B4-BE49-F238E27FC236}">
                <a16:creationId xmlns:a16="http://schemas.microsoft.com/office/drawing/2014/main" id="{7D06B2AA-2460-4F55-B5EE-761D8D0BB60C}"/>
              </a:ext>
            </a:extLst>
          </p:cNvPr>
          <p:cNvSpPr/>
          <p:nvPr/>
        </p:nvSpPr>
        <p:spPr>
          <a:xfrm>
            <a:off x="10333038" y="3420585"/>
            <a:ext cx="4297362" cy="1375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4" name="Rectangle 63">
            <a:extLst>
              <a:ext uri="{FF2B5EF4-FFF2-40B4-BE49-F238E27FC236}">
                <a16:creationId xmlns:a16="http://schemas.microsoft.com/office/drawing/2014/main" id="{9D41F533-5130-4506-A0A8-D3A88F932C9D}"/>
              </a:ext>
            </a:extLst>
          </p:cNvPr>
          <p:cNvSpPr/>
          <p:nvPr/>
        </p:nvSpPr>
        <p:spPr>
          <a:xfrm>
            <a:off x="10333038" y="4783771"/>
            <a:ext cx="4297362" cy="13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0" name="Title 49">
            <a:extLst>
              <a:ext uri="{FF2B5EF4-FFF2-40B4-BE49-F238E27FC236}">
                <a16:creationId xmlns:a16="http://schemas.microsoft.com/office/drawing/2014/main" id="{C9C9B3F2-BB0E-4812-947D-878E9BF9E27A}"/>
              </a:ext>
            </a:extLst>
          </p:cNvPr>
          <p:cNvSpPr>
            <a:spLocks noGrp="1"/>
          </p:cNvSpPr>
          <p:nvPr>
            <p:ph type="title"/>
          </p:nvPr>
        </p:nvSpPr>
        <p:spPr>
          <a:xfrm>
            <a:off x="449489" y="2182738"/>
            <a:ext cx="3057723" cy="3212222"/>
          </a:xfrm>
        </p:spPr>
        <p:txBody>
          <a:bodyPr/>
          <a:lstStyle/>
          <a:p>
            <a:r>
              <a:rPr lang="en-US" dirty="0"/>
              <a:t>How can IT service providers develop competitive offerings?</a:t>
            </a:r>
            <a:br>
              <a:rPr lang="en-US" dirty="0"/>
            </a:br>
            <a:endParaRPr lang="en-US" dirty="0"/>
          </a:p>
        </p:txBody>
      </p:sp>
      <p:sp>
        <p:nvSpPr>
          <p:cNvPr id="60" name="Content Placeholder 59">
            <a:extLst>
              <a:ext uri="{FF2B5EF4-FFF2-40B4-BE49-F238E27FC236}">
                <a16:creationId xmlns:a16="http://schemas.microsoft.com/office/drawing/2014/main" id="{AB7438D5-91F5-46D4-8298-5AF7DF20F859}"/>
              </a:ext>
            </a:extLst>
          </p:cNvPr>
          <p:cNvSpPr>
            <a:spLocks noGrp="1"/>
          </p:cNvSpPr>
          <p:nvPr>
            <p:ph idx="4294967295"/>
          </p:nvPr>
        </p:nvSpPr>
        <p:spPr>
          <a:xfrm>
            <a:off x="10515600" y="2011101"/>
            <a:ext cx="4069080" cy="1234440"/>
          </a:xfrm>
        </p:spPr>
        <p:txBody>
          <a:bodyPr/>
          <a:lstStyle/>
          <a:p>
            <a:pPr>
              <a:lnSpc>
                <a:spcPct val="100000"/>
              </a:lnSpc>
              <a:spcBef>
                <a:spcPts val="0"/>
              </a:spcBef>
            </a:pPr>
            <a:r>
              <a:rPr lang="en-GB" sz="1600" dirty="0">
                <a:solidFill>
                  <a:schemeClr val="bg2"/>
                </a:solidFill>
              </a:rPr>
              <a:t>With a fully virtualized IBM Power Systems landscape and IBM </a:t>
            </a:r>
            <a:r>
              <a:rPr lang="en-GB" sz="1600" dirty="0" err="1">
                <a:solidFill>
                  <a:schemeClr val="bg2"/>
                </a:solidFill>
              </a:rPr>
              <a:t>FlashSystem</a:t>
            </a:r>
            <a:r>
              <a:rPr lang="en-GB" sz="1600" dirty="0">
                <a:solidFill>
                  <a:schemeClr val="bg2"/>
                </a:solidFill>
              </a:rPr>
              <a:t> in place, NTT DATA Business Solutions Poland </a:t>
            </a:r>
            <a:r>
              <a:rPr lang="en-GB" sz="1600" dirty="0"/>
              <a:t>is </a:t>
            </a:r>
            <a:r>
              <a:rPr lang="en-GB" sz="1600" dirty="0">
                <a:solidFill>
                  <a:schemeClr val="bg2"/>
                </a:solidFill>
              </a:rPr>
              <a:t>transforming its business model.</a:t>
            </a:r>
            <a:endParaRPr lang="en-US" sz="1600" dirty="0">
              <a:solidFill>
                <a:schemeClr val="bg2"/>
              </a:solidFill>
            </a:endParaRPr>
          </a:p>
        </p:txBody>
      </p:sp>
      <p:sp>
        <p:nvSpPr>
          <p:cNvPr id="66" name="Content Placeholder 59">
            <a:extLst>
              <a:ext uri="{FF2B5EF4-FFF2-40B4-BE49-F238E27FC236}">
                <a16:creationId xmlns:a16="http://schemas.microsoft.com/office/drawing/2014/main" id="{6F1043F0-070D-4923-AE2C-4129D258536A}"/>
              </a:ext>
            </a:extLst>
          </p:cNvPr>
          <p:cNvSpPr txBox="1">
            <a:spLocks/>
          </p:cNvSpPr>
          <p:nvPr/>
        </p:nvSpPr>
        <p:spPr>
          <a:xfrm>
            <a:off x="10515600" y="3291840"/>
            <a:ext cx="3840480" cy="12344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GB" sz="1400" i="1" dirty="0">
                <a:solidFill>
                  <a:schemeClr val="bg2"/>
                </a:solidFill>
              </a:rPr>
              <a:t>With IBM Power Systems, NTT DATA Business Solutions Poland was able to cut customers’ Oracle licensing costs by up to 40 percent.</a:t>
            </a:r>
            <a:endParaRPr lang="en-US" sz="1400" i="1" dirty="0">
              <a:solidFill>
                <a:schemeClr val="bg2"/>
              </a:solidFill>
            </a:endParaRPr>
          </a:p>
        </p:txBody>
      </p:sp>
      <p:sp>
        <p:nvSpPr>
          <p:cNvPr id="67" name="Text Placeholder 5">
            <a:extLst>
              <a:ext uri="{FF2B5EF4-FFF2-40B4-BE49-F238E27FC236}">
                <a16:creationId xmlns:a16="http://schemas.microsoft.com/office/drawing/2014/main" id="{B3F06B0E-4506-4446-BFC5-EBCB0580E759}"/>
              </a:ext>
            </a:extLst>
          </p:cNvPr>
          <p:cNvSpPr txBox="1">
            <a:spLocks/>
          </p:cNvSpPr>
          <p:nvPr/>
        </p:nvSpPr>
        <p:spPr>
          <a:xfrm>
            <a:off x="9875520" y="4343400"/>
            <a:ext cx="4800600" cy="454213"/>
          </a:xfrm>
          <a:prstGeom prst="rect">
            <a:avLst/>
          </a:prstGeom>
        </p:spPr>
        <p:txBody>
          <a:bodyPr/>
          <a:lst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GB" sz="1000" dirty="0"/>
              <a:t>Tomasz </a:t>
            </a:r>
            <a:r>
              <a:rPr lang="en-GB" sz="1000" dirty="0" err="1"/>
              <a:t>Piętak</a:t>
            </a:r>
            <a:r>
              <a:rPr lang="en-GB" sz="1000" dirty="0"/>
              <a:t>, Principal Solution Architect,</a:t>
            </a:r>
            <a:r>
              <a:rPr lang="en-US" sz="1000" dirty="0"/>
              <a:t> </a:t>
            </a:r>
            <a:br>
              <a:rPr lang="en-US" sz="1000" dirty="0"/>
            </a:br>
            <a:r>
              <a:rPr lang="en-GB" sz="1000" dirty="0"/>
              <a:t>NTT DATA Business Solutions Poland</a:t>
            </a:r>
            <a:endParaRPr lang="en-US" sz="1000" dirty="0"/>
          </a:p>
        </p:txBody>
      </p:sp>
      <p:sp>
        <p:nvSpPr>
          <p:cNvPr id="68" name="Content Placeholder 59">
            <a:extLst>
              <a:ext uri="{FF2B5EF4-FFF2-40B4-BE49-F238E27FC236}">
                <a16:creationId xmlns:a16="http://schemas.microsoft.com/office/drawing/2014/main" id="{452269F2-8354-4495-84BD-62EEBE436268}"/>
              </a:ext>
            </a:extLst>
          </p:cNvPr>
          <p:cNvSpPr txBox="1">
            <a:spLocks/>
          </p:cNvSpPr>
          <p:nvPr/>
        </p:nvSpPr>
        <p:spPr>
          <a:xfrm>
            <a:off x="10619830" y="4724403"/>
            <a:ext cx="3553370" cy="5333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b="1" dirty="0">
                <a:solidFill>
                  <a:schemeClr val="bg2"/>
                </a:solidFill>
              </a:rPr>
              <a:t>Solution Components:</a:t>
            </a:r>
          </a:p>
        </p:txBody>
      </p:sp>
      <p:sp>
        <p:nvSpPr>
          <p:cNvPr id="70" name="Content Placeholder 59">
            <a:extLst>
              <a:ext uri="{FF2B5EF4-FFF2-40B4-BE49-F238E27FC236}">
                <a16:creationId xmlns:a16="http://schemas.microsoft.com/office/drawing/2014/main" id="{B8ADFF90-4F1C-4A0C-9DF6-E14F4666B627}"/>
              </a:ext>
            </a:extLst>
          </p:cNvPr>
          <p:cNvSpPr txBox="1">
            <a:spLocks/>
          </p:cNvSpPr>
          <p:nvPr/>
        </p:nvSpPr>
        <p:spPr>
          <a:xfrm>
            <a:off x="10607040" y="4989730"/>
            <a:ext cx="3749040" cy="65626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050" dirty="0">
                <a:solidFill>
                  <a:schemeClr val="bg2"/>
                </a:solidFill>
              </a:rPr>
              <a:t>IBM® AIX®, IBM </a:t>
            </a:r>
            <a:r>
              <a:rPr lang="en-US" sz="1050" dirty="0" err="1">
                <a:solidFill>
                  <a:schemeClr val="bg2"/>
                </a:solidFill>
              </a:rPr>
              <a:t>FlashSystem</a:t>
            </a:r>
            <a:r>
              <a:rPr lang="en-US" sz="1050" dirty="0">
                <a:solidFill>
                  <a:schemeClr val="bg2"/>
                </a:solidFill>
              </a:rPr>
              <a:t>®, IBM Global Financing, IBM </a:t>
            </a:r>
            <a:r>
              <a:rPr lang="en-US" sz="1050" dirty="0" err="1">
                <a:solidFill>
                  <a:schemeClr val="bg2"/>
                </a:solidFill>
              </a:rPr>
              <a:t>PowerVC</a:t>
            </a:r>
            <a:r>
              <a:rPr lang="en-US" sz="1050" dirty="0">
                <a:solidFill>
                  <a:schemeClr val="bg2"/>
                </a:solidFill>
              </a:rPr>
              <a:t>, IBM </a:t>
            </a:r>
            <a:r>
              <a:rPr lang="en-US" sz="1050" dirty="0" err="1">
                <a:solidFill>
                  <a:schemeClr val="bg2"/>
                </a:solidFill>
              </a:rPr>
              <a:t>PowerVM</a:t>
            </a:r>
            <a:r>
              <a:rPr lang="en-US" sz="1050" dirty="0">
                <a:solidFill>
                  <a:schemeClr val="bg2"/>
                </a:solidFill>
              </a:rPr>
              <a:t>®, IBM Power Systems™ </a:t>
            </a:r>
            <a:r>
              <a:rPr lang="en-US" sz="1050" dirty="0" err="1">
                <a:solidFill>
                  <a:schemeClr val="bg2"/>
                </a:solidFill>
              </a:rPr>
              <a:t>E950</a:t>
            </a:r>
            <a:r>
              <a:rPr lang="en-US" sz="1050" dirty="0">
                <a:solidFill>
                  <a:schemeClr val="bg2"/>
                </a:solidFill>
              </a:rPr>
              <a:t>, </a:t>
            </a:r>
            <a:r>
              <a:rPr lang="en-US" sz="1050" dirty="0" err="1">
                <a:solidFill>
                  <a:schemeClr val="bg2"/>
                </a:solidFill>
              </a:rPr>
              <a:t>POWER9</a:t>
            </a:r>
            <a:r>
              <a:rPr lang="en-US" sz="1050" dirty="0">
                <a:solidFill>
                  <a:schemeClr val="bg2"/>
                </a:solidFill>
              </a:rPr>
              <a:t>™, IBM Spectrum® Virtualize, IBM Systems Lab Services, Oracle Database</a:t>
            </a:r>
          </a:p>
        </p:txBody>
      </p:sp>
      <p:sp>
        <p:nvSpPr>
          <p:cNvPr id="53" name="Content Placeholder 52">
            <a:extLst>
              <a:ext uri="{FF2B5EF4-FFF2-40B4-BE49-F238E27FC236}">
                <a16:creationId xmlns:a16="http://schemas.microsoft.com/office/drawing/2014/main" id="{AB549EA7-2D58-4F7D-A801-602CD7A50E0B}"/>
              </a:ext>
            </a:extLst>
          </p:cNvPr>
          <p:cNvSpPr>
            <a:spLocks noGrp="1"/>
          </p:cNvSpPr>
          <p:nvPr>
            <p:ph idx="4294967295"/>
          </p:nvPr>
        </p:nvSpPr>
        <p:spPr>
          <a:xfrm>
            <a:off x="3964412" y="2286000"/>
            <a:ext cx="6093987" cy="3520439"/>
          </a:xfrm>
        </p:spPr>
        <p:txBody>
          <a:bodyPr/>
          <a:lstStyle/>
          <a:p>
            <a:r>
              <a:rPr lang="en-GB" sz="1800" dirty="0">
                <a:solidFill>
                  <a:schemeClr val="tx1"/>
                </a:solidFill>
              </a:rPr>
              <a:t>Many companies run mission-critical activities on Oracle databases. To help companies maximize performance, capacity, and business agility, NTT DATA Business Solutions Poland launched new infrastructure-as-a-service and platform-as-a-service offerings.  </a:t>
            </a:r>
          </a:p>
          <a:p>
            <a:r>
              <a:rPr lang="en-GB" sz="1800" dirty="0">
                <a:solidFill>
                  <a:schemeClr val="tx1"/>
                </a:solidFill>
              </a:rPr>
              <a:t>Built on IBM Power Systems, IBM </a:t>
            </a:r>
            <a:r>
              <a:rPr lang="en-GB" sz="1800" dirty="0" err="1">
                <a:solidFill>
                  <a:schemeClr val="tx1"/>
                </a:solidFill>
              </a:rPr>
              <a:t>FlashSystem</a:t>
            </a:r>
            <a:r>
              <a:rPr lang="en-GB" sz="1800" dirty="0">
                <a:solidFill>
                  <a:schemeClr val="tx1"/>
                </a:solidFill>
              </a:rPr>
              <a:t>, and Oracle Database solutions, the companies new services help customers optimize Oracle database performance while cutting license costs by up to 40 percent—eliminating capital expenses and gaining flexibility.</a:t>
            </a:r>
            <a:endParaRPr lang="en-US" sz="1800" dirty="0">
              <a:solidFill>
                <a:schemeClr val="tx1"/>
              </a:solidFill>
            </a:endParaRPr>
          </a:p>
        </p:txBody>
      </p:sp>
      <p:sp>
        <p:nvSpPr>
          <p:cNvPr id="15" name="Content Placeholder 59">
            <a:extLst>
              <a:ext uri="{FF2B5EF4-FFF2-40B4-BE49-F238E27FC236}">
                <a16:creationId xmlns:a16="http://schemas.microsoft.com/office/drawing/2014/main" id="{C91220A5-3BB1-234B-B7CE-E24DF0E05CC4}"/>
              </a:ext>
            </a:extLst>
          </p:cNvPr>
          <p:cNvSpPr txBox="1">
            <a:spLocks/>
          </p:cNvSpPr>
          <p:nvPr/>
        </p:nvSpPr>
        <p:spPr>
          <a:xfrm>
            <a:off x="449490" y="5669703"/>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b="1" dirty="0">
                <a:solidFill>
                  <a:schemeClr val="bg2"/>
                </a:solidFill>
                <a:hlinkClick r:id="rId4">
                  <a:extLst>
                    <a:ext uri="{A12FA001-AC4F-418D-AE19-62706E023703}">
                      <ahyp:hlinkClr xmlns:ahyp="http://schemas.microsoft.com/office/drawing/2018/hyperlinkcolor" val="tx"/>
                    </a:ext>
                  </a:extLst>
                </a:hlinkClick>
              </a:rPr>
              <a:t>Read the full story</a:t>
            </a:r>
            <a:endParaRPr lang="en-US" sz="1800" b="1" dirty="0">
              <a:solidFill>
                <a:schemeClr val="bg2"/>
              </a:solidFill>
            </a:endParaRPr>
          </a:p>
        </p:txBody>
      </p:sp>
      <p:sp>
        <p:nvSpPr>
          <p:cNvPr id="16" name="Content Placeholder 59">
            <a:extLst>
              <a:ext uri="{FF2B5EF4-FFF2-40B4-BE49-F238E27FC236}">
                <a16:creationId xmlns:a16="http://schemas.microsoft.com/office/drawing/2014/main" id="{24ABD6DD-8D4B-264A-AE0A-86DDC9E687CB}"/>
              </a:ext>
            </a:extLst>
          </p:cNvPr>
          <p:cNvSpPr txBox="1">
            <a:spLocks/>
          </p:cNvSpPr>
          <p:nvPr/>
        </p:nvSpPr>
        <p:spPr>
          <a:xfrm>
            <a:off x="12013327" y="534204"/>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dirty="0">
                <a:solidFill>
                  <a:schemeClr val="bg2"/>
                </a:solidFill>
              </a:rPr>
              <a:t>Computer Services</a:t>
            </a:r>
          </a:p>
        </p:txBody>
      </p:sp>
      <p:sp>
        <p:nvSpPr>
          <p:cNvPr id="18" name="Content Placeholder 59">
            <a:extLst>
              <a:ext uri="{FF2B5EF4-FFF2-40B4-BE49-F238E27FC236}">
                <a16:creationId xmlns:a16="http://schemas.microsoft.com/office/drawing/2014/main" id="{AED78D62-7852-4470-AE9E-245C24BF87D8}"/>
              </a:ext>
            </a:extLst>
          </p:cNvPr>
          <p:cNvSpPr txBox="1">
            <a:spLocks/>
          </p:cNvSpPr>
          <p:nvPr/>
        </p:nvSpPr>
        <p:spPr>
          <a:xfrm>
            <a:off x="12024360" y="155425"/>
            <a:ext cx="23774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2400" dirty="0">
                <a:solidFill>
                  <a:schemeClr val="bg2"/>
                </a:solidFill>
              </a:rPr>
              <a:t>IBM Systems</a:t>
            </a:r>
          </a:p>
        </p:txBody>
      </p:sp>
    </p:spTree>
    <p:extLst>
      <p:ext uri="{BB962C8B-B14F-4D97-AF65-F5344CB8AC3E}">
        <p14:creationId xmlns:p14="http://schemas.microsoft.com/office/powerpoint/2010/main" val="671705651"/>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12595</TotalTime>
  <Words>462</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vt:i4>
      </vt:variant>
    </vt:vector>
  </HeadingPairs>
  <TitlesOfParts>
    <vt:vector size="14" baseType="lpstr">
      <vt:lpstr>.AppleSystemUIFont</vt:lpstr>
      <vt:lpstr>Arial</vt:lpstr>
      <vt:lpstr>Arial Regular</vt:lpstr>
      <vt:lpstr>Calibri</vt:lpstr>
      <vt:lpstr>IBM Plex Mono</vt:lpstr>
      <vt:lpstr>IBM Plex Sans</vt:lpstr>
      <vt:lpstr>IBM Plex Sans Regular</vt:lpstr>
      <vt:lpstr>LucidaGrande</vt:lpstr>
      <vt:lpstr>Wingdings</vt:lpstr>
      <vt:lpstr>1_COVERS</vt:lpstr>
      <vt:lpstr>2_Dark Background</vt:lpstr>
      <vt:lpstr>3_Light Background</vt:lpstr>
      <vt:lpstr>4_Color Block</vt:lpstr>
      <vt:lpstr>How can IT service providers develop competitive offerings?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Adam Gethin-Jones</cp:lastModifiedBy>
  <cp:revision>408</cp:revision>
  <cp:lastPrinted>2017-10-24T19:02:10Z</cp:lastPrinted>
  <dcterms:created xsi:type="dcterms:W3CDTF">2017-10-15T17:28:19Z</dcterms:created>
  <dcterms:modified xsi:type="dcterms:W3CDTF">2021-06-07T14:35:22Z</dcterms:modified>
</cp:coreProperties>
</file>