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9144000" cy="5143500" type="screen16x9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A6C"/>
    <a:srgbClr val="B0B0B1"/>
    <a:srgbClr val="00639C"/>
    <a:srgbClr val="5A87C6"/>
    <a:srgbClr val="F0AB00"/>
    <a:srgbClr val="A6A6A6"/>
    <a:srgbClr val="00B0D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242" autoAdjust="0"/>
    <p:restoredTop sz="90727" autoAdjust="0"/>
  </p:normalViewPr>
  <p:slideViewPr>
    <p:cSldViewPr snapToGrid="0" snapToObjects="1">
      <p:cViewPr varScale="1">
        <p:scale>
          <a:sx n="123" d="100"/>
          <a:sy n="123" d="100"/>
        </p:scale>
        <p:origin x="90" y="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693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218621-5377-4594-A70B-2A8DA1B0A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611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31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6263"/>
            <a:ext cx="55562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693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F02FE9-2E65-44EA-9B27-152C0A2D6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470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Client Name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Bosch Group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Company Background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Robert Bosch is a worldwide operating company, employing 374,000 people and generating annual revenues of EUR 70 billion. Bosch operates its own IT division employing approximately 4,000 people.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Business challenge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To stay ahead of the game with fresh innovation, business users at Bosch need super-fast, highly personalized IT services and the ability to enhance and add functionality on-the-fly.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benefit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Business users can set up systems quickly with minimal support from IT, unlocking substantial time savings and fostering a rich culture of innovation to drive commercial success.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Pull Quote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Using IBM POWER8 systems for the SAP HANA deployment gives us much more flexibility than we had before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>
                <a:latin typeface="Arial" charset="0"/>
                <a:cs typeface="Arial" charset="0"/>
              </a:rPr>
              <a:t>—</a:t>
            </a:r>
            <a:r>
              <a:rPr lang="en-GB" altLang="en-US" sz="1200" i="1" dirty="0">
                <a:latin typeface="Arial" charset="0"/>
                <a:cs typeface="Arial" charset="0"/>
              </a:rPr>
              <a:t>Eric </a:t>
            </a:r>
            <a:r>
              <a:rPr lang="en-GB" altLang="en-US" sz="1200" i="1" dirty="0" err="1">
                <a:latin typeface="Arial" charset="0"/>
                <a:cs typeface="Arial" charset="0"/>
              </a:rPr>
              <a:t>Thorwirth</a:t>
            </a:r>
            <a:r>
              <a:rPr lang="en-GB" altLang="en-US" sz="1200" i="1" dirty="0">
                <a:latin typeface="Arial" charset="0"/>
                <a:cs typeface="Arial" charset="0"/>
              </a:rPr>
              <a:t>, Senior Manager Server Services, Bosch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Solution components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SAP® BW/4HANA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SAP HANA®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SAP Hybris®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SAP S/4HANA®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SAP S/4HANA Finance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IBM® Cloud Orchestrator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IBM Power® System E880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IBM PowerVM®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SUSE Linux Enterprise Server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Case study Link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http://www-03.ibm.com/software/businesscasestudies/us/en/corp?synkey=H956255L37062F80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DDC4B4-44EF-4DA6-B3C8-4A7504FB76C4}" type="slidenum">
              <a:rPr lang="en-GB" altLang="en-US" sz="1200" b="0" smtClean="0"/>
              <a:pPr/>
              <a:t>1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128864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109725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3"/>
          <a:stretch>
            <a:fillRect/>
          </a:stretch>
        </p:blipFill>
        <p:spPr bwMode="auto">
          <a:xfrm>
            <a:off x="0" y="71438"/>
            <a:ext cx="9144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638" y="4392570"/>
            <a:ext cx="8678862" cy="40011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Tx/>
              <a:buNone/>
              <a:defRPr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4638" y="3877044"/>
            <a:ext cx="8678862" cy="515526"/>
          </a:xfrm>
        </p:spPr>
        <p:txBody>
          <a:bodyPr anchor="b"/>
          <a:lstStyle>
            <a:lvl1pPr>
              <a:defRPr sz="3000" b="1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992336"/>
      </p:ext>
    </p:extLst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04775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3076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4775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699000"/>
            <a:ext cx="126841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55588" y="842560"/>
            <a:ext cx="8736012" cy="3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2C82-3045-4E06-B51A-1370D3E53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66518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6"/>
          <a:stretch>
            <a:fillRect/>
          </a:stretch>
        </p:blipFill>
        <p:spPr bwMode="auto">
          <a:xfrm>
            <a:off x="255588" y="4699000"/>
            <a:ext cx="6731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55588" y="842560"/>
            <a:ext cx="8736012" cy="3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AB55-2E48-47C3-9C2C-E384BFDE3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93480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only + ISI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6"/>
          <a:stretch>
            <a:fillRect/>
          </a:stretch>
        </p:blipFill>
        <p:spPr bwMode="auto">
          <a:xfrm>
            <a:off x="255588" y="4699000"/>
            <a:ext cx="6731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4670425"/>
            <a:ext cx="1271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55588" y="842560"/>
            <a:ext cx="8736012" cy="3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AB2B-C735-4085-9834-EBF594138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22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342900"/>
            <a:ext cx="8737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8" y="796925"/>
            <a:ext cx="8736012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text format edit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6950" y="4781550"/>
            <a:ext cx="5010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0050" y="4775200"/>
            <a:ext cx="9334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5AFD19-13C4-43C2-95A6-F6F7A0B98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221"/>
          <p:cNvSpPr>
            <a:spLocks noChangeArrowheads="1"/>
          </p:cNvSpPr>
          <p:nvPr userDrawn="1"/>
        </p:nvSpPr>
        <p:spPr bwMode="blackWhite">
          <a:xfrm>
            <a:off x="0" y="5072063"/>
            <a:ext cx="9144000" cy="71437"/>
          </a:xfrm>
          <a:prstGeom prst="rect">
            <a:avLst/>
          </a:prstGeom>
          <a:solidFill>
            <a:srgbClr val="F0AB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31" name="Rectangle 221"/>
          <p:cNvSpPr>
            <a:spLocks noChangeArrowheads="1"/>
          </p:cNvSpPr>
          <p:nvPr userDrawn="1"/>
        </p:nvSpPr>
        <p:spPr bwMode="blackWhite">
          <a:xfrm>
            <a:off x="0" y="0"/>
            <a:ext cx="9144000" cy="714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</p:sldLayoutIdLst>
  <p:transition spd="med"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69863" indent="-16986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  <a:ea typeface="+mn-ea"/>
          <a:cs typeface="ＭＳ Ｐゴシック" charset="0"/>
        </a:defRPr>
      </a:lvl1pPr>
      <a:lvl2pPr marL="685800" indent="-109538" algn="l" rtl="0" eaLnBrk="0" fontAlgn="base" hangingPunct="0">
        <a:spcBef>
          <a:spcPct val="25000"/>
        </a:spcBef>
        <a:spcAft>
          <a:spcPct val="15000"/>
        </a:spcAft>
        <a:buClr>
          <a:schemeClr val="tx1"/>
        </a:buClr>
        <a:buFont typeface="Lucida Grande"/>
        <a:buChar char="–"/>
        <a:defRPr sz="1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marL="1143000" indent="-109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109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–"/>
        <a:defRPr sz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109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1095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" pitchFamily="48" charset="0"/>
        <a:buChar char="•"/>
        <a:defRPr sz="1200">
          <a:solidFill>
            <a:schemeClr val="bg1"/>
          </a:solidFill>
          <a:latin typeface="+mn-lt"/>
          <a:cs typeface="+mn-cs"/>
        </a:defRPr>
      </a:lvl6pPr>
      <a:lvl7pPr marL="2971800" indent="-1095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" pitchFamily="48" charset="0"/>
        <a:buChar char="•"/>
        <a:defRPr sz="1200">
          <a:solidFill>
            <a:schemeClr val="bg1"/>
          </a:solidFill>
          <a:latin typeface="+mn-lt"/>
          <a:cs typeface="+mn-cs"/>
        </a:defRPr>
      </a:lvl7pPr>
      <a:lvl8pPr marL="3429000" indent="-1095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" pitchFamily="48" charset="0"/>
        <a:buChar char="•"/>
        <a:defRPr sz="1200">
          <a:solidFill>
            <a:schemeClr val="bg1"/>
          </a:solidFill>
          <a:latin typeface="+mn-lt"/>
          <a:cs typeface="+mn-cs"/>
        </a:defRPr>
      </a:lvl8pPr>
      <a:lvl9pPr marL="3886200" indent="-1095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" pitchFamily="48" charset="0"/>
        <a:buChar char="•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hyperlink" Target="http://www-03.ibm.com/software/businesscasestudies/us/en/corp?synkey=H956255L37062F80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bosch.com/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34579"/>
          <a:stretch/>
        </p:blipFill>
        <p:spPr>
          <a:xfrm>
            <a:off x="109503" y="117475"/>
            <a:ext cx="4321923" cy="164465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black">
          <a:xfrm>
            <a:off x="4114800" y="4916488"/>
            <a:ext cx="13049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>
              <a:spcBef>
                <a:spcPct val="60000"/>
              </a:spcBef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1562AE"/>
              </a:buClr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>
              <a:buClr>
                <a:srgbClr val="1562AE"/>
              </a:buClr>
              <a:buFont typeface="Univers" panose="020B0603020202030204" pitchFamily="34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>
              <a:buClr>
                <a:srgbClr val="1562AE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" b="0" dirty="0">
                <a:solidFill>
                  <a:srgbClr val="000000"/>
                </a:solidFill>
              </a:rPr>
              <a:t>© 2016 IBM Corporation</a:t>
            </a:r>
            <a:endParaRPr lang="en-US" altLang="en-US" sz="1350" b="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4775" y="1920875"/>
            <a:ext cx="8934450" cy="23813"/>
          </a:xfrm>
          <a:prstGeom prst="line">
            <a:avLst/>
          </a:prstGeom>
          <a:ln w="635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0125" y="1931988"/>
            <a:ext cx="19050" cy="2619375"/>
          </a:xfrm>
          <a:prstGeom prst="line">
            <a:avLst/>
          </a:prstGeom>
          <a:ln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23050" y="1946275"/>
            <a:ext cx="0" cy="2617788"/>
          </a:xfrm>
          <a:prstGeom prst="line">
            <a:avLst/>
          </a:prstGeom>
          <a:ln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76750" y="117475"/>
            <a:ext cx="4562475" cy="1644650"/>
          </a:xfrm>
          <a:prstGeom prst="rect">
            <a:avLst/>
          </a:prstGeom>
          <a:solidFill>
            <a:srgbClr val="5A8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1" tIns="38200" rIns="76401" bIns="38200" anchor="ctr"/>
          <a:lstStyle/>
          <a:p>
            <a:pPr algn="ctr" defTabSz="764011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schemeClr val="tx2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57713" y="293688"/>
            <a:ext cx="29899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altLang="en-US" sz="900" dirty="0">
                <a:solidFill>
                  <a:srgbClr val="FFFFFF"/>
                </a:solidFill>
                <a:ea typeface="Lubalin Demi for IBM"/>
                <a:cs typeface="Arial" panose="020B0604020202020204" pitchFamily="34" charset="0"/>
              </a:rPr>
              <a:t>Business challenge</a:t>
            </a:r>
          </a:p>
          <a:p>
            <a:pPr>
              <a:spcAft>
                <a:spcPts val="375"/>
              </a:spcAft>
              <a:defRPr lang="en-US"/>
            </a:pPr>
            <a:r>
              <a:rPr lang="en-GB" sz="825" b="0" dirty="0">
                <a:ea typeface="HelvNeue Light for IBM" charset="77"/>
                <a:cs typeface="Arial" panose="020B0604020202020204" pitchFamily="34" charset="0"/>
              </a:rPr>
              <a:t>To stay ahead of the game with fresh innovation, business users at Bosch need super-fast, highly personalized IT services and the ability to enhance and add functionality on-the-fly. 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564063" y="1028700"/>
            <a:ext cx="3284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altLang="en-US" sz="900" dirty="0">
                <a:solidFill>
                  <a:srgbClr val="FFFFFF"/>
                </a:solidFill>
                <a:ea typeface="Lubalin Demi for IBM"/>
                <a:cs typeface="Arial" panose="020B0604020202020204" pitchFamily="34" charset="0"/>
              </a:rPr>
              <a:t>Transformation</a:t>
            </a:r>
          </a:p>
          <a:p>
            <a:pPr>
              <a:spcAft>
                <a:spcPts val="375"/>
              </a:spcAft>
              <a:defRPr lang="en-US"/>
            </a:pPr>
            <a:r>
              <a:rPr lang="en-GB" sz="825" b="0" dirty="0">
                <a:ea typeface="HelvNeue Light for IBM" charset="77"/>
                <a:cs typeface="Arial" panose="020B0604020202020204" pitchFamily="34" charset="0"/>
              </a:rPr>
              <a:t>With SAP S/4HANA®, Bosch gains deep operational insight. Massive performance from the underlying IBM® Power Systems™ servers and SAP HANA® database support rapid analytical queries. </a:t>
            </a:r>
          </a:p>
        </p:txBody>
      </p:sp>
      <p:sp>
        <p:nvSpPr>
          <p:cNvPr id="8202" name="TextBox 6"/>
          <p:cNvSpPr txBox="1">
            <a:spLocks noChangeArrowheads="1"/>
          </p:cNvSpPr>
          <p:nvPr/>
        </p:nvSpPr>
        <p:spPr bwMode="auto">
          <a:xfrm>
            <a:off x="110825" y="1104900"/>
            <a:ext cx="4335462" cy="657225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/>
          <a:lstStyle>
            <a:lvl1pPr marL="47625" indent="-571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975"/>
              </a:lnSpc>
              <a:spcAft>
                <a:spcPts val="825"/>
              </a:spcAft>
            </a:pPr>
            <a:r>
              <a:rPr lang="en-GB" altLang="en-US" sz="900" i="1" dirty="0">
                <a:solidFill>
                  <a:srgbClr val="00639C"/>
                </a:solidFill>
                <a:ea typeface="Lubalin Demi Italic for IBM"/>
                <a:cs typeface="Arial" panose="020B0604020202020204" pitchFamily="34" charset="0"/>
              </a:rPr>
              <a:t>“Using IBM POWER8 systems for the SAP HANA deployment gives us much more flexibility than we had before.”</a:t>
            </a:r>
          </a:p>
          <a:p>
            <a:pPr>
              <a:lnSpc>
                <a:spcPts val="975"/>
              </a:lnSpc>
              <a:spcAft>
                <a:spcPts val="825"/>
              </a:spcAft>
            </a:pPr>
            <a:r>
              <a:rPr lang="en-GB" altLang="en-US" sz="800" dirty="0">
                <a:solidFill>
                  <a:srgbClr val="00AFD8"/>
                </a:solidFill>
                <a:ea typeface="Lubalin Demi Italic for IBM"/>
                <a:cs typeface="Arial" panose="020B0604020202020204" pitchFamily="34" charset="0"/>
              </a:rPr>
              <a:t>—Eric </a:t>
            </a:r>
            <a:r>
              <a:rPr lang="en-GB" altLang="en-US" sz="800" dirty="0" err="1">
                <a:solidFill>
                  <a:srgbClr val="00AFD8"/>
                </a:solidFill>
                <a:ea typeface="Lubalin Demi Italic for IBM"/>
                <a:cs typeface="Arial" panose="020B0604020202020204" pitchFamily="34" charset="0"/>
              </a:rPr>
              <a:t>Thorwirth</a:t>
            </a:r>
            <a:r>
              <a:rPr lang="en-GB" altLang="en-US" sz="800" dirty="0">
                <a:solidFill>
                  <a:srgbClr val="00AFD8"/>
                </a:solidFill>
                <a:ea typeface="Lubalin Demi Italic for IBM"/>
                <a:cs typeface="Arial" panose="020B0604020202020204" pitchFamily="34" charset="0"/>
              </a:rPr>
              <a:t>, Senior Manager Server Services, Bosch</a:t>
            </a:r>
          </a:p>
          <a:p>
            <a:pPr>
              <a:lnSpc>
                <a:spcPts val="975"/>
              </a:lnSpc>
              <a:spcAft>
                <a:spcPts val="825"/>
              </a:spcAft>
            </a:pPr>
            <a:endParaRPr lang="en-GB" altLang="en-US" sz="800" dirty="0">
              <a:solidFill>
                <a:srgbClr val="00AFD8"/>
              </a:solidFill>
              <a:ea typeface="Lubalin Demi Italic for IBM"/>
              <a:cs typeface="Arial" panose="020B0604020202020204" pitchFamily="34" charset="0"/>
            </a:endParaRPr>
          </a:p>
          <a:p>
            <a:pPr>
              <a:lnSpc>
                <a:spcPts val="975"/>
              </a:lnSpc>
              <a:spcAft>
                <a:spcPts val="825"/>
              </a:spcAft>
            </a:pPr>
            <a:endParaRPr lang="en-GB" altLang="en-US" sz="800" dirty="0">
              <a:solidFill>
                <a:srgbClr val="00AFD8"/>
              </a:solidFill>
              <a:ea typeface="Lubalin Demi Italic for IBM"/>
              <a:cs typeface="Arial" panose="020B0604020202020204" pitchFamily="34" charset="0"/>
            </a:endParaRPr>
          </a:p>
          <a:p>
            <a:pPr>
              <a:lnSpc>
                <a:spcPts val="975"/>
              </a:lnSpc>
              <a:spcAft>
                <a:spcPts val="825"/>
              </a:spcAft>
            </a:pPr>
            <a:endParaRPr lang="en-GB" altLang="en-US" sz="600" dirty="0">
              <a:solidFill>
                <a:srgbClr val="00AFD8"/>
              </a:solidFill>
              <a:ea typeface="HelvNeue Light for IBM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3" name="TextBox 3"/>
          <p:cNvSpPr txBox="1">
            <a:spLocks noChangeArrowheads="1"/>
          </p:cNvSpPr>
          <p:nvPr/>
        </p:nvSpPr>
        <p:spPr bwMode="auto">
          <a:xfrm>
            <a:off x="2395538" y="2009775"/>
            <a:ext cx="41100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dirty="0">
                <a:solidFill>
                  <a:srgbClr val="00639C"/>
                </a:solidFill>
                <a:ea typeface="Lubalin Demi for IBM"/>
                <a:cs typeface="Arial" panose="020B0604020202020204" pitchFamily="34" charset="0"/>
              </a:rPr>
              <a:t>Bosch Group</a:t>
            </a:r>
          </a:p>
          <a:p>
            <a:pPr>
              <a:spcAft>
                <a:spcPts val="600"/>
              </a:spcAft>
            </a:pPr>
            <a:r>
              <a:rPr lang="en-GB" altLang="en-US" sz="2100" dirty="0">
                <a:solidFill>
                  <a:srgbClr val="00AFD8"/>
                </a:solidFill>
                <a:ea typeface="Lubalin Demi for IBM"/>
                <a:cs typeface="Arial" panose="020B0604020202020204" pitchFamily="34" charset="0"/>
              </a:rPr>
              <a:t>Unleashing massive flexibility to support game-changing innovation</a:t>
            </a:r>
          </a:p>
        </p:txBody>
      </p:sp>
      <p:sp>
        <p:nvSpPr>
          <p:cNvPr id="23" name="TextBox 8"/>
          <p:cNvSpPr txBox="1"/>
          <p:nvPr/>
        </p:nvSpPr>
        <p:spPr>
          <a:xfrm>
            <a:off x="2406650" y="3792538"/>
            <a:ext cx="4083050" cy="6715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spcAft>
                <a:spcPts val="675"/>
              </a:spcAft>
              <a:defRPr lang="en-US"/>
            </a:pPr>
            <a:r>
              <a:rPr lang="en-GB" sz="825" b="0" dirty="0">
                <a:solidFill>
                  <a:srgbClr val="59595B"/>
                </a:solidFill>
                <a:ea typeface="HelvNeue Light for IBM" charset="77"/>
                <a:cs typeface="Arial" panose="020B0604020202020204" pitchFamily="34" charset="0"/>
                <a:hlinkClick r:id="rId4"/>
              </a:rPr>
              <a:t>Robert Bosch </a:t>
            </a:r>
            <a:r>
              <a:rPr lang="en-GB" sz="825" b="0" dirty="0">
                <a:solidFill>
                  <a:srgbClr val="59595B"/>
                </a:solidFill>
                <a:ea typeface="HelvNeue Light for IBM" charset="77"/>
                <a:cs typeface="Arial" panose="020B0604020202020204" pitchFamily="34" charset="0"/>
              </a:rPr>
              <a:t>is a worldwide operating company, employing 374,000 people and generating annual revenues of EUR 70 billion. Bosch operates its own IT division employing approximately 4,000 people. </a:t>
            </a:r>
          </a:p>
        </p:txBody>
      </p:sp>
      <p:graphicFrame>
        <p:nvGraphicFramePr>
          <p:cNvPr id="25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09457"/>
              </p:ext>
            </p:extLst>
          </p:nvPr>
        </p:nvGraphicFramePr>
        <p:xfrm>
          <a:off x="211138" y="2047875"/>
          <a:ext cx="1958975" cy="2279651"/>
        </p:xfrm>
        <a:graphic>
          <a:graphicData uri="http://schemas.openxmlformats.org/drawingml/2006/table">
            <a:tbl>
              <a:tblPr/>
              <a:tblGrid>
                <a:gridCol w="1958975">
                  <a:extLst>
                    <a:ext uri="{9D8B030D-6E8A-4147-A177-3AD203B41FA5}">
                      <a16:colId xmlns:a16="http://schemas.microsoft.com/office/drawing/2014/main" val="3068674916"/>
                    </a:ext>
                  </a:extLst>
                </a:gridCol>
              </a:tblGrid>
              <a:tr h="237995">
                <a:tc>
                  <a:txBody>
                    <a:bodyPr/>
                    <a:lstStyle>
                      <a:lvl1pPr indent="50800" defTabSz="457200"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508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39C"/>
                          </a:solidFill>
                          <a:effectLst/>
                          <a:latin typeface="Arial" panose="020B0604020202020204" pitchFamily="34" charset="0"/>
                          <a:ea typeface="Lubalin Demi for IBM"/>
                          <a:cs typeface="Arial" panose="020B0604020202020204" pitchFamily="34" charset="0"/>
                        </a:rPr>
                        <a:t>Business benefits: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541414"/>
                  </a:ext>
                </a:extLst>
              </a:tr>
              <a:tr h="182880">
                <a:tc>
                  <a:txBody>
                    <a:bodyPr/>
                    <a:lstStyle>
                      <a:lvl1pPr marL="50800" defTabSz="457200"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50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FD8"/>
                          </a:solidFill>
                          <a:effectLst/>
                          <a:latin typeface="Arial" panose="020B0604020202020204" pitchFamily="34" charset="0"/>
                          <a:ea typeface="HelvNeue Bold for IBM"/>
                          <a:cs typeface="Arial" panose="020B0604020202020204" pitchFamily="34" charset="0"/>
                        </a:rPr>
                        <a:t>Unlocks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03746"/>
                  </a:ext>
                </a:extLst>
              </a:tr>
              <a:tr h="1858776">
                <a:tc>
                  <a:txBody>
                    <a:bodyPr/>
                    <a:lstStyle>
                      <a:lvl1pPr marL="50800" defTabSz="457200"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Font typeface="Lucida Grande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Times" panose="02020603050405020304" pitchFamily="18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50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B"/>
                          </a:solidFill>
                          <a:effectLst/>
                          <a:latin typeface="Arial" panose="020B0604020202020204" pitchFamily="34" charset="0"/>
                          <a:ea typeface="HelvNeue Light for IBM"/>
                          <a:cs typeface="Arial" panose="020B0604020202020204" pitchFamily="34" charset="0"/>
                        </a:rPr>
                        <a:t>flexibility, fostering a culture of innovation</a:t>
                      </a:r>
                    </a:p>
                    <a:p>
                      <a:pPr marL="50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9595B"/>
                        </a:solidFill>
                        <a:effectLst/>
                        <a:latin typeface="Arial" panose="020B0604020202020204" pitchFamily="34" charset="0"/>
                        <a:ea typeface="HelvNeue Light for IBM"/>
                        <a:cs typeface="Arial" panose="020B0604020202020204" pitchFamily="34" charset="0"/>
                      </a:endParaRPr>
                    </a:p>
                    <a:p>
                      <a:pPr marL="50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FD8"/>
                          </a:solidFill>
                          <a:effectLst/>
                          <a:latin typeface="Arial" panose="020B0604020202020204" pitchFamily="34" charset="0"/>
                          <a:ea typeface="HelvNeue Bold for IBM"/>
                          <a:cs typeface="Arial" panose="020B0604020202020204" pitchFamily="34" charset="0"/>
                        </a:rPr>
                        <a:t>Frees</a:t>
                      </a:r>
                      <a:b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FD8"/>
                          </a:solidFill>
                          <a:effectLst/>
                          <a:latin typeface="Arial" panose="020B0604020202020204" pitchFamily="34" charset="0"/>
                          <a:ea typeface="HelvNeue Bold for IBM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B"/>
                          </a:solidFill>
                          <a:effectLst/>
                          <a:latin typeface="Arial" panose="020B0604020202020204" pitchFamily="34" charset="0"/>
                          <a:ea typeface="HelvNeue Light for IBM"/>
                          <a:cs typeface="Arial" panose="020B0604020202020204" pitchFamily="34" charset="0"/>
                        </a:rPr>
                        <a:t>IT teams from routine management, so they can focus on value-add activities</a:t>
                      </a:r>
                    </a:p>
                    <a:p>
                      <a:pPr marL="50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59595B"/>
                        </a:solidFill>
                        <a:effectLst/>
                        <a:latin typeface="Arial" panose="020B0604020202020204" pitchFamily="34" charset="0"/>
                        <a:ea typeface="HelvNeue Light for IBM"/>
                        <a:cs typeface="Arial" panose="020B0604020202020204" pitchFamily="34" charset="0"/>
                      </a:endParaRPr>
                    </a:p>
                    <a:p>
                      <a:pPr marL="50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FD8"/>
                          </a:solidFill>
                          <a:effectLst/>
                          <a:latin typeface="Arial" panose="020B0604020202020204" pitchFamily="34" charset="0"/>
                          <a:ea typeface="HelvNeue Bold for IBM"/>
                          <a:cs typeface="Arial" panose="020B0604020202020204" pitchFamily="34" charset="0"/>
                        </a:rPr>
                        <a:t>Superb</a:t>
                      </a:r>
                      <a:b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FD8"/>
                          </a:solidFill>
                          <a:effectLst/>
                          <a:latin typeface="Arial" panose="020B0604020202020204" pitchFamily="34" charset="0"/>
                          <a:ea typeface="HelvNeue Bold for IBM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B"/>
                          </a:solidFill>
                          <a:effectLst/>
                          <a:latin typeface="Arial" panose="020B0604020202020204" pitchFamily="34" charset="0"/>
                          <a:ea typeface="HelvNeue Light for IBM"/>
                          <a:cs typeface="Arial" panose="020B0604020202020204" pitchFamily="34" charset="0"/>
                        </a:rPr>
                        <a:t>reliability, performance and flexibility from SAP HANA on IBM Power Systems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732962"/>
                  </a:ext>
                </a:extLst>
              </a:tr>
            </a:tbl>
          </a:graphicData>
        </a:graphic>
      </p:graphicFrame>
      <p:sp>
        <p:nvSpPr>
          <p:cNvPr id="26" name="TextBox 8"/>
          <p:cNvSpPr txBox="1"/>
          <p:nvPr/>
        </p:nvSpPr>
        <p:spPr>
          <a:xfrm>
            <a:off x="6740525" y="2052638"/>
            <a:ext cx="22987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6200" tIns="76200" rIns="76200" bIns="76200"/>
          <a:lstStyle/>
          <a:p>
            <a:pPr>
              <a:lnSpc>
                <a:spcPts val="750"/>
              </a:lnSpc>
              <a:spcAft>
                <a:spcPts val="300"/>
              </a:spcAft>
              <a:defRPr lang="en-US"/>
            </a:pPr>
            <a:r>
              <a:rPr lang="en-GB" sz="1300" dirty="0">
                <a:solidFill>
                  <a:srgbClr val="00639C"/>
                </a:solidFill>
                <a:ea typeface="Lubalin Demi for IBM" charset="77"/>
                <a:cs typeface="Arial" panose="020B0604020202020204" pitchFamily="34" charset="0"/>
              </a:rPr>
              <a:t>Solution components:</a:t>
            </a:r>
            <a:endParaRPr lang="en-GB" sz="1300" dirty="0">
              <a:solidFill>
                <a:srgbClr val="00639C"/>
              </a:solidFill>
              <a:latin typeface="Lubalin Demi for IBM" charset="77"/>
              <a:ea typeface="Lubalin Demi for IBM" charset="77"/>
              <a:cs typeface="Lubalin Demi for IBM" charset="77"/>
            </a:endParaRP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endParaRPr lang="en-GB" sz="825" b="0" dirty="0">
              <a:solidFill>
                <a:srgbClr val="6A6A6C"/>
              </a:solidFill>
              <a:ea typeface="HelvNeue Light for IBM" charset="77"/>
              <a:cs typeface="Arial" panose="020B0604020202020204" pitchFamily="34" charset="0"/>
            </a:endParaRP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SAP® BW/4HANA </a:t>
            </a: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SAP HANA®</a:t>
            </a: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SAP Hybris®</a:t>
            </a: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SAP S/4HANA®</a:t>
            </a: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SAP S/4HANA Finance </a:t>
            </a: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IBM® Cloud Orchestrator</a:t>
            </a: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IBM Power® System E880</a:t>
            </a: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IBM PowerVM®</a:t>
            </a:r>
          </a:p>
          <a:p>
            <a:pPr marL="66675" indent="-66675">
              <a:lnSpc>
                <a:spcPts val="75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66675" algn="l"/>
              </a:tabLst>
              <a:defRPr/>
            </a:pPr>
            <a:r>
              <a:rPr lang="en-GB" sz="825" b="0" dirty="0">
                <a:solidFill>
                  <a:srgbClr val="6A6A6C"/>
                </a:solidFill>
                <a:ea typeface="HelvNeue Light for IBM" charset="77"/>
                <a:cs typeface="Arial" panose="020B0604020202020204" pitchFamily="34" charset="0"/>
              </a:rPr>
              <a:t>SUSE Linux Enterprise Server 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6623050" y="4003675"/>
            <a:ext cx="1244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25" dirty="0">
                <a:solidFill>
                  <a:srgbClr val="00639C"/>
                </a:solidFill>
              </a:rPr>
              <a:t>Share this</a:t>
            </a:r>
            <a:endParaRPr lang="en-IN" altLang="en-US" sz="825" dirty="0"/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187325" y="4311650"/>
            <a:ext cx="14462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1562AE"/>
              </a:buClr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>
              <a:buClr>
                <a:srgbClr val="1562AE"/>
              </a:buClr>
              <a:buFont typeface="Univers" panose="020B0603020202030204" pitchFamily="34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>
              <a:buClr>
                <a:srgbClr val="1562AE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62AE"/>
              </a:buClr>
              <a:buChar char="•"/>
              <a:defRPr sz="140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dirty="0">
                <a:solidFill>
                  <a:schemeClr val="bg1">
                    <a:lumMod val="50000"/>
                  </a:schemeClr>
                </a:solidFill>
                <a:hlinkClick r:id="rId5"/>
              </a:rPr>
              <a:t>Link</a:t>
            </a:r>
            <a:endParaRPr lang="en-IN" altLang="en-US" sz="825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4775" y="4540250"/>
            <a:ext cx="8934450" cy="23813"/>
          </a:xfrm>
          <a:prstGeom prst="line">
            <a:avLst/>
          </a:prstGeom>
          <a:ln w="635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25" y="4222750"/>
            <a:ext cx="255600" cy="255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43" y="4222750"/>
            <a:ext cx="255600" cy="255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61" y="4224979"/>
            <a:ext cx="257712" cy="255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46" y="4216498"/>
            <a:ext cx="257400" cy="25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6698" y="182067"/>
            <a:ext cx="894173" cy="922833"/>
          </a:xfrm>
          <a:prstGeom prst="rect">
            <a:avLst/>
          </a:prstGeom>
        </p:spPr>
      </p:pic>
      <p:sp>
        <p:nvSpPr>
          <p:cNvPr id="29" name="TextBox 7"/>
          <p:cNvSpPr txBox="1"/>
          <p:nvPr/>
        </p:nvSpPr>
        <p:spPr>
          <a:xfrm>
            <a:off x="8066698" y="1219635"/>
            <a:ext cx="1190625" cy="309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825"/>
              </a:lnSpc>
              <a:spcAft>
                <a:spcPts val="825"/>
              </a:spcAft>
              <a:defRPr lang="en-US"/>
            </a:pPr>
            <a:r>
              <a:rPr lang="en-GB" sz="675" dirty="0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  <a:t>Eric </a:t>
            </a:r>
            <a:r>
              <a:rPr lang="en-GB" sz="675" dirty="0" err="1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  <a:t>Thorwirth</a:t>
            </a:r>
            <a:r>
              <a:rPr lang="en-GB" sz="675" dirty="0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  <a:t>, </a:t>
            </a:r>
            <a:br>
              <a:rPr lang="en-GB" sz="675" dirty="0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</a:br>
            <a:r>
              <a:rPr lang="en-GB" sz="675" dirty="0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  <a:t>Senior Manager </a:t>
            </a:r>
            <a:br>
              <a:rPr lang="en-GB" sz="675" dirty="0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</a:br>
            <a:r>
              <a:rPr lang="en-GB" sz="675" dirty="0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  <a:t>Server Services,</a:t>
            </a:r>
            <a:br>
              <a:rPr lang="en-GB" sz="675" dirty="0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</a:br>
            <a:r>
              <a:rPr lang="en-GB" sz="675" dirty="0">
                <a:solidFill>
                  <a:srgbClr val="FFFFFF"/>
                </a:solidFill>
                <a:ea typeface="HelvNeue Medium for IBM" charset="77"/>
                <a:cs typeface="Arial" panose="020B0604020202020204" pitchFamily="34" charset="0"/>
              </a:rPr>
              <a:t>Bosch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4" y="4670056"/>
            <a:ext cx="1572594" cy="3710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IBM-SAP Alliance IBM V5">
  <a:themeElements>
    <a:clrScheme name="IBM SAP Alliance">
      <a:dk1>
        <a:srgbClr val="000000"/>
      </a:dk1>
      <a:lt1>
        <a:srgbClr val="FFFFFF"/>
      </a:lt1>
      <a:dk2>
        <a:srgbClr val="5A87C6"/>
      </a:dk2>
      <a:lt2>
        <a:srgbClr val="F0AB00"/>
      </a:lt2>
      <a:accent1>
        <a:srgbClr val="00B0DA"/>
      </a:accent1>
      <a:accent2>
        <a:srgbClr val="008ABF"/>
      </a:accent2>
      <a:accent3>
        <a:srgbClr val="8CC63F"/>
      </a:accent3>
      <a:accent4>
        <a:srgbClr val="17AF4B"/>
      </a:accent4>
      <a:accent5>
        <a:srgbClr val="AB1A86"/>
      </a:accent5>
      <a:accent6>
        <a:srgbClr val="7F1C7D"/>
      </a:accent6>
      <a:hlink>
        <a:srgbClr val="5A87C6"/>
      </a:hlink>
      <a:folHlink>
        <a:srgbClr val="999999"/>
      </a:folHlink>
    </a:clrScheme>
    <a:fontScheme name="1_IBM-SAP_Alliance_v3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BM-SAP_Alliance_v3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C63F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D99B00"/>
        </a:accent6>
        <a:hlink>
          <a:srgbClr val="5A87C6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IBM-SAP V6</Template>
  <TotalTime>189</TotalTime>
  <Words>364</Words>
  <Application>Microsoft Office PowerPoint</Application>
  <PresentationFormat>On-screen Show (16:9)</PresentationFormat>
  <Paragraphs>62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 Unicode MS</vt:lpstr>
      <vt:lpstr>ＭＳ Ｐゴシック</vt:lpstr>
      <vt:lpstr>Arial</vt:lpstr>
      <vt:lpstr>HelvNeue Bold for IBM</vt:lpstr>
      <vt:lpstr>HelvNeue Light for IBM</vt:lpstr>
      <vt:lpstr>HelvNeue Medium for IBM</vt:lpstr>
      <vt:lpstr>Lubalin Demi for IBM</vt:lpstr>
      <vt:lpstr>Lubalin Demi Italic for IBM</vt:lpstr>
      <vt:lpstr>Lucida Grande</vt:lpstr>
      <vt:lpstr>Times</vt:lpstr>
      <vt:lpstr>IBM-SAP Alliance IBM V5</vt:lpstr>
      <vt:lpstr>Microsoft PowerPoint 97-2003 Presentation</vt:lpstr>
      <vt:lpstr>PowerPoint Presentation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one to two lines</dc:title>
  <dc:subject>IBM Presentation System</dc:subject>
  <dc:creator>Emily Scorer</dc:creator>
  <cp:lastModifiedBy>Rebecca Connor</cp:lastModifiedBy>
  <cp:revision>33</cp:revision>
  <dcterms:created xsi:type="dcterms:W3CDTF">2015-01-19T12:20:22Z</dcterms:created>
  <dcterms:modified xsi:type="dcterms:W3CDTF">2016-12-20T14:27:12Z</dcterms:modified>
</cp:coreProperties>
</file>