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6"/>
    <p:restoredTop sz="96327"/>
  </p:normalViewPr>
  <p:slideViewPr>
    <p:cSldViewPr snapToGrid="0" snapToObjects="1">
      <p:cViewPr>
        <p:scale>
          <a:sx n="91" d="100"/>
          <a:sy n="91" d="100"/>
        </p:scale>
        <p:origin x="808" y="144"/>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p:scale>
          <a:sx n="171" d="100"/>
          <a:sy n="171" d="100"/>
        </p:scale>
        <p:origin x="2712" y="-415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BC921-1D20-3C41-A52F-74D5BD31B8E5}" type="datetimeFigureOut">
              <a:rPr lang="en-US" smtClean="0"/>
              <a:t>2/10/20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44115-6FEC-6944-94CF-1D872B1F0F21}" type="slidenum">
              <a:rPr lang="en-US" smtClean="0"/>
              <a:t>‹#›</a:t>
            </a:fld>
            <a:endParaRPr lang="en-US"/>
          </a:p>
        </p:txBody>
      </p:sp>
    </p:spTree>
    <p:extLst>
      <p:ext uri="{BB962C8B-B14F-4D97-AF65-F5344CB8AC3E}">
        <p14:creationId xmlns:p14="http://schemas.microsoft.com/office/powerpoint/2010/main" val="1185625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IBM Cloud Object Storage is a highly scalable cloud storage solution for unstructured data that provides both on-premises and cloud-based optimized storage solutions. It enables enterprises to store and manage massive amounts of data more efficiently and securely, with “15-nines” of system reliability and accessibility from any location. IBM Cloud Object Storage uses an innovative parallel access approach for cost-effectively storing large volumes of unstructured data. It delivers the capabilities required to provide continuous data with no downtime or data migrations.  Customers can start with less than 100TB and grow to 100's of PB or even to EB configurations.</a:t>
            </a:r>
          </a:p>
        </p:txBody>
      </p:sp>
      <p:sp>
        <p:nvSpPr>
          <p:cNvPr id="4" name="Slide Number Placeholder 3"/>
          <p:cNvSpPr>
            <a:spLocks noGrp="1"/>
          </p:cNvSpPr>
          <p:nvPr>
            <p:ph type="sldNum" sz="quarter" idx="5"/>
          </p:nvPr>
        </p:nvSpPr>
        <p:spPr/>
        <p:txBody>
          <a:bodyPr/>
          <a:lstStyle/>
          <a:p>
            <a:fld id="{F8144115-6FEC-6944-94CF-1D872B1F0F21}" type="slidenum">
              <a:rPr lang="en-US" smtClean="0"/>
              <a:t>1</a:t>
            </a:fld>
            <a:endParaRPr lang="en-US"/>
          </a:p>
        </p:txBody>
      </p:sp>
    </p:spTree>
    <p:extLst>
      <p:ext uri="{BB962C8B-B14F-4D97-AF65-F5344CB8AC3E}">
        <p14:creationId xmlns:p14="http://schemas.microsoft.com/office/powerpoint/2010/main" val="330646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308F66-F5CE-A94D-B64A-BE672EE9F83B}"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152389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08F66-F5CE-A94D-B64A-BE672EE9F83B}"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2726289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08F66-F5CE-A94D-B64A-BE672EE9F83B}"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66073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08F66-F5CE-A94D-B64A-BE672EE9F83B}"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52421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308F66-F5CE-A94D-B64A-BE672EE9F83B}"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257670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8F66-F5CE-A94D-B64A-BE672EE9F83B}" type="datetimeFigureOut">
              <a:rPr lang="en-US" smtClean="0"/>
              <a:t>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158529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308F66-F5CE-A94D-B64A-BE672EE9F83B}" type="datetimeFigureOut">
              <a:rPr lang="en-US" smtClean="0"/>
              <a:t>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79048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308F66-F5CE-A94D-B64A-BE672EE9F83B}" type="datetimeFigureOut">
              <a:rPr lang="en-US" smtClean="0"/>
              <a:t>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151770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08F66-F5CE-A94D-B64A-BE672EE9F83B}" type="datetimeFigureOut">
              <a:rPr lang="en-US" smtClean="0"/>
              <a:t>2/10/20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286227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7308F66-F5CE-A94D-B64A-BE672EE9F83B}" type="datetimeFigureOut">
              <a:rPr lang="en-US" smtClean="0"/>
              <a:t>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79590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57308F66-F5CE-A94D-B64A-BE672EE9F83B}" type="datetimeFigureOut">
              <a:rPr lang="en-US" smtClean="0"/>
              <a:t>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1EAD4-B1DB-3F4B-8801-530AA4AE7195}" type="slidenum">
              <a:rPr lang="en-US" smtClean="0"/>
              <a:t>‹#›</a:t>
            </a:fld>
            <a:endParaRPr lang="en-US"/>
          </a:p>
        </p:txBody>
      </p:sp>
    </p:spTree>
    <p:extLst>
      <p:ext uri="{BB962C8B-B14F-4D97-AF65-F5344CB8AC3E}">
        <p14:creationId xmlns:p14="http://schemas.microsoft.com/office/powerpoint/2010/main" val="113146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57308F66-F5CE-A94D-B64A-BE672EE9F83B}" type="datetimeFigureOut">
              <a:rPr lang="en-US" smtClean="0"/>
              <a:t>2/10/20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7E1EAD4-B1DB-3F4B-8801-530AA4AE7195}" type="slidenum">
              <a:rPr lang="en-US" smtClean="0"/>
              <a:t>‹#›</a:t>
            </a:fld>
            <a:endParaRPr lang="en-US"/>
          </a:p>
        </p:txBody>
      </p:sp>
    </p:spTree>
    <p:extLst>
      <p:ext uri="{BB962C8B-B14F-4D97-AF65-F5344CB8AC3E}">
        <p14:creationId xmlns:p14="http://schemas.microsoft.com/office/powerpoint/2010/main" val="2465939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ibm.com/downloads/cas/49290BOG" TargetMode="External"/><Relationship Id="rId11" Type="http://schemas.openxmlformats.org/officeDocument/2006/relationships/image" Target="../media/image6.png"/><Relationship Id="rId5" Type="http://schemas.openxmlformats.org/officeDocument/2006/relationships/hyperlink" Target="http://www.redbooks.ibm.com/abstracts/sg248439.html?Open" TargetMode="External"/><Relationship Id="rId10" Type="http://schemas.openxmlformats.org/officeDocument/2006/relationships/image" Target="../media/image5.png"/><Relationship Id="rId4" Type="http://schemas.openxmlformats.org/officeDocument/2006/relationships/hyperlink" Target="https://www.ibm.com/downloads/cas/6YRNAJBX"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4D11E37-750A-2A49-8A4E-43F01B95EE98}"/>
              </a:ext>
            </a:extLst>
          </p:cNvPr>
          <p:cNvSpPr>
            <a:spLocks/>
          </p:cNvSpPr>
          <p:nvPr/>
        </p:nvSpPr>
        <p:spPr bwMode="auto">
          <a:xfrm>
            <a:off x="1487988" y="228600"/>
            <a:ext cx="6171278" cy="1924665"/>
          </a:xfrm>
          <a:custGeom>
            <a:avLst/>
            <a:gdLst>
              <a:gd name="T0" fmla="*/ 0 w 1944"/>
              <a:gd name="T1" fmla="*/ 0 h 493"/>
              <a:gd name="T2" fmla="*/ 0 w 1944"/>
              <a:gd name="T3" fmla="*/ 493 h 493"/>
              <a:gd name="T4" fmla="*/ 1944 w 1944"/>
              <a:gd name="T5" fmla="*/ 417 h 493"/>
              <a:gd name="T6" fmla="*/ 1944 w 1944"/>
              <a:gd name="T7" fmla="*/ 0 h 493"/>
              <a:gd name="T8" fmla="*/ 0 w 1944"/>
              <a:gd name="T9" fmla="*/ 0 h 493"/>
            </a:gdLst>
            <a:ahLst/>
            <a:cxnLst>
              <a:cxn ang="0">
                <a:pos x="T0" y="T1"/>
              </a:cxn>
              <a:cxn ang="0">
                <a:pos x="T2" y="T3"/>
              </a:cxn>
              <a:cxn ang="0">
                <a:pos x="T4" y="T5"/>
              </a:cxn>
              <a:cxn ang="0">
                <a:pos x="T6" y="T7"/>
              </a:cxn>
              <a:cxn ang="0">
                <a:pos x="T8" y="T9"/>
              </a:cxn>
            </a:cxnLst>
            <a:rect l="0" t="0" r="r" b="b"/>
            <a:pathLst>
              <a:path w="1944" h="493">
                <a:moveTo>
                  <a:pt x="0" y="0"/>
                </a:moveTo>
                <a:cubicBezTo>
                  <a:pt x="0" y="493"/>
                  <a:pt x="0" y="493"/>
                  <a:pt x="0" y="493"/>
                </a:cubicBezTo>
                <a:cubicBezTo>
                  <a:pt x="736" y="359"/>
                  <a:pt x="1422" y="369"/>
                  <a:pt x="1944" y="417"/>
                </a:cubicBezTo>
                <a:cubicBezTo>
                  <a:pt x="1944" y="0"/>
                  <a:pt x="1944" y="0"/>
                  <a:pt x="1944" y="0"/>
                </a:cubicBezTo>
                <a:lnTo>
                  <a:pt x="0" y="0"/>
                </a:lnTo>
                <a:close/>
              </a:path>
            </a:pathLst>
          </a:custGeom>
          <a:solidFill>
            <a:schemeClr val="accent5">
              <a:lumMod val="75000"/>
            </a:schemeClr>
          </a:solidFill>
          <a:ln>
            <a:noFill/>
          </a:ln>
          <a:effectLst/>
        </p:spPr>
        <p:txBody>
          <a:bodyPr rot="0" vert="horz" wrap="square" lIns="91440" tIns="45720" rIns="91440" bIns="45720" anchor="t" anchorCtr="0" upright="1">
            <a:noAutofit/>
          </a:bodyPr>
          <a:lstStyle/>
          <a:p>
            <a:endParaRPr lang="en-US"/>
          </a:p>
        </p:txBody>
      </p:sp>
      <p:sp>
        <p:nvSpPr>
          <p:cNvPr id="6" name="Rectangle 5">
            <a:extLst>
              <a:ext uri="{FF2B5EF4-FFF2-40B4-BE49-F238E27FC236}">
                <a16:creationId xmlns:a16="http://schemas.microsoft.com/office/drawing/2014/main" id="{7E4F10CD-34CF-AC44-94BE-808895A3C311}"/>
              </a:ext>
            </a:extLst>
          </p:cNvPr>
          <p:cNvSpPr>
            <a:spLocks noChangeArrowheads="1"/>
          </p:cNvSpPr>
          <p:nvPr/>
        </p:nvSpPr>
        <p:spPr bwMode="auto">
          <a:xfrm>
            <a:off x="256763" y="228600"/>
            <a:ext cx="1771650" cy="9601200"/>
          </a:xfrm>
          <a:prstGeom prst="rect">
            <a:avLst/>
          </a:prstGeom>
          <a:solidFill>
            <a:schemeClr val="tx1"/>
          </a:solidFill>
          <a:ln>
            <a:noFill/>
          </a:ln>
          <a:effectLst/>
        </p:spPr>
        <p:txBody>
          <a:bodyPr rot="0" vert="horz" wrap="square" lIns="36576" tIns="36576" rIns="36576" bIns="36576" anchor="t" anchorCtr="0" upright="1">
            <a:noAutofit/>
          </a:bodyPr>
          <a:lstStyle/>
          <a:p>
            <a:endParaRPr lang="en-US" dirty="0"/>
          </a:p>
        </p:txBody>
      </p:sp>
      <p:pic>
        <p:nvPicPr>
          <p:cNvPr id="21" name="Picture 20">
            <a:extLst>
              <a:ext uri="{FF2B5EF4-FFF2-40B4-BE49-F238E27FC236}">
                <a16:creationId xmlns:a16="http://schemas.microsoft.com/office/drawing/2014/main" id="{0187AE28-CB2A-2245-A9BD-841C8E16C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83" y="538920"/>
            <a:ext cx="920597" cy="1708326"/>
          </a:xfrm>
          <a:prstGeom prst="rect">
            <a:avLst/>
          </a:prstGeom>
        </p:spPr>
      </p:pic>
      <p:sp>
        <p:nvSpPr>
          <p:cNvPr id="22" name="Text Box 23">
            <a:extLst>
              <a:ext uri="{FF2B5EF4-FFF2-40B4-BE49-F238E27FC236}">
                <a16:creationId xmlns:a16="http://schemas.microsoft.com/office/drawing/2014/main" id="{47617B4E-38C2-3243-954F-CF8E685DCB56}"/>
              </a:ext>
            </a:extLst>
          </p:cNvPr>
          <p:cNvSpPr txBox="1">
            <a:spLocks noChangeArrowheads="1"/>
          </p:cNvSpPr>
          <p:nvPr/>
        </p:nvSpPr>
        <p:spPr bwMode="auto">
          <a:xfrm>
            <a:off x="2178729" y="446085"/>
            <a:ext cx="5161893" cy="70040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lvl="0" defTabSz="1371600">
              <a:defRPr/>
            </a:pPr>
            <a:r>
              <a:rPr lang="en-US" sz="2400" kern="0" dirty="0">
                <a:solidFill>
                  <a:srgbClr val="FFFFFF"/>
                </a:solidFill>
                <a:latin typeface="IBM Plex Sans"/>
                <a:ea typeface="IBM Plex Sans" charset="0"/>
                <a:cs typeface="IBM Plex Sans" charset="0"/>
              </a:rPr>
              <a:t>Securely store 5G data from edge devices with cloud efficiency and scalability</a:t>
            </a:r>
          </a:p>
        </p:txBody>
      </p:sp>
      <p:sp>
        <p:nvSpPr>
          <p:cNvPr id="23" name="Text Box 18">
            <a:extLst>
              <a:ext uri="{FF2B5EF4-FFF2-40B4-BE49-F238E27FC236}">
                <a16:creationId xmlns:a16="http://schemas.microsoft.com/office/drawing/2014/main" id="{3F6D48F5-F48F-924D-A17E-BD0BDB880E38}"/>
              </a:ext>
            </a:extLst>
          </p:cNvPr>
          <p:cNvSpPr txBox="1">
            <a:spLocks noChangeArrowheads="1"/>
          </p:cNvSpPr>
          <p:nvPr/>
        </p:nvSpPr>
        <p:spPr bwMode="auto">
          <a:xfrm>
            <a:off x="371733" y="2823180"/>
            <a:ext cx="1626870" cy="665121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285750" indent="-285750" defTabSz="914400">
              <a:spcBef>
                <a:spcPts val="0"/>
              </a:spcBef>
              <a:spcAft>
                <a:spcPts val="1200"/>
              </a:spcAft>
              <a:buClr>
                <a:schemeClr val="bg1"/>
              </a:buClr>
              <a:buSzPct val="100000"/>
              <a:buFont typeface="System Font Regular"/>
              <a:buChar char="−"/>
            </a:pPr>
            <a:r>
              <a:rPr lang="en-US" sz="900" b="1" kern="0" dirty="0">
                <a:solidFill>
                  <a:schemeClr val="bg1"/>
                </a:solidFill>
              </a:rPr>
              <a:t>Multi-level parallel access </a:t>
            </a:r>
            <a:r>
              <a:rPr lang="en-US" sz="900" kern="0" dirty="0">
                <a:solidFill>
                  <a:schemeClr val="bg1"/>
                </a:solidFill>
              </a:rPr>
              <a:t>with simultaneous high throughput from multiple read/write sources</a:t>
            </a:r>
          </a:p>
          <a:p>
            <a:pPr marL="285750" indent="-285750" defTabSz="914400">
              <a:spcBef>
                <a:spcPts val="0"/>
              </a:spcBef>
              <a:spcAft>
                <a:spcPts val="1200"/>
              </a:spcAft>
              <a:buClr>
                <a:schemeClr val="bg1"/>
              </a:buClr>
              <a:buSzPct val="100000"/>
              <a:buFont typeface="System Font Regular"/>
              <a:buChar char="−"/>
            </a:pPr>
            <a:r>
              <a:rPr lang="en-US" sz="900" b="1" kern="0" dirty="0">
                <a:solidFill>
                  <a:schemeClr val="bg1"/>
                </a:solidFill>
              </a:rPr>
              <a:t>Optimize capacity and performance</a:t>
            </a:r>
            <a:r>
              <a:rPr lang="en-US" sz="900" kern="0" dirty="0">
                <a:solidFill>
                  <a:schemeClr val="bg1"/>
                </a:solidFill>
              </a:rPr>
              <a:t>	                             with flexible geo-dispersed data and customizable accessor layer</a:t>
            </a:r>
          </a:p>
          <a:p>
            <a:pPr marL="285750" indent="-285750" defTabSz="914400">
              <a:spcBef>
                <a:spcPts val="0"/>
              </a:spcBef>
              <a:spcAft>
                <a:spcPts val="1200"/>
              </a:spcAft>
              <a:buClr>
                <a:schemeClr val="bg1"/>
              </a:buClr>
              <a:buSzPct val="100000"/>
              <a:buFont typeface="System Font Regular"/>
              <a:buChar char="−"/>
            </a:pPr>
            <a:r>
              <a:rPr lang="en-US" sz="900" b="1" kern="0" dirty="0">
                <a:solidFill>
                  <a:schemeClr val="bg1"/>
                </a:solidFill>
              </a:rPr>
              <a:t>Integrated real-time analysis with Spectrum Discover                                      </a:t>
            </a:r>
            <a:r>
              <a:rPr lang="en-US" sz="900" kern="0" dirty="0">
                <a:solidFill>
                  <a:schemeClr val="bg1"/>
                </a:solidFill>
              </a:rPr>
              <a:t>using continuous data  and actions to create a data catalog with customizable metadata analysis </a:t>
            </a:r>
          </a:p>
          <a:p>
            <a:pPr marL="285750" indent="-285750" defTabSz="914400">
              <a:spcBef>
                <a:spcPts val="0"/>
              </a:spcBef>
              <a:spcAft>
                <a:spcPts val="1200"/>
              </a:spcAft>
              <a:buClr>
                <a:schemeClr val="bg1"/>
              </a:buClr>
              <a:buSzPct val="100000"/>
              <a:buFont typeface="System Font Regular"/>
              <a:buChar char="−"/>
            </a:pPr>
            <a:r>
              <a:rPr lang="en-US" sz="900" b="1" kern="0" dirty="0">
                <a:solidFill>
                  <a:schemeClr val="bg1"/>
                </a:solidFill>
              </a:rPr>
              <a:t>Stays online and easy to manage</a:t>
            </a:r>
            <a:r>
              <a:rPr lang="en-US" sz="900" kern="0" dirty="0">
                <a:solidFill>
                  <a:schemeClr val="bg1"/>
                </a:solidFill>
              </a:rPr>
              <a:t>	                                    with extreme data durability and always on approach to data</a:t>
            </a:r>
          </a:p>
          <a:p>
            <a:pPr marL="285750" indent="-285750" defTabSz="914400">
              <a:spcBef>
                <a:spcPts val="0"/>
              </a:spcBef>
              <a:spcAft>
                <a:spcPts val="1200"/>
              </a:spcAft>
              <a:buClr>
                <a:schemeClr val="bg1"/>
              </a:buClr>
              <a:buSzPct val="100000"/>
              <a:buFont typeface="Arial" panose="020B0604020202020204" pitchFamily="34" charset="0"/>
              <a:buChar char="•"/>
            </a:pPr>
            <a:r>
              <a:rPr lang="en-US" sz="900" b="1" kern="0" dirty="0">
                <a:solidFill>
                  <a:schemeClr val="bg1"/>
                </a:solidFill>
              </a:rPr>
              <a:t>Built-in security           </a:t>
            </a:r>
            <a:r>
              <a:rPr lang="en-US" sz="900" kern="0" dirty="0">
                <a:solidFill>
                  <a:schemeClr val="bg1"/>
                </a:solidFill>
              </a:rPr>
              <a:t>  with patented SecureSlice  encryption and SEC 17a-4 compliant WORM</a:t>
            </a:r>
          </a:p>
          <a:p>
            <a:pPr marL="285750" indent="-285750" defTabSz="914400">
              <a:spcBef>
                <a:spcPts val="0"/>
              </a:spcBef>
              <a:spcAft>
                <a:spcPts val="1200"/>
              </a:spcAft>
              <a:buClr>
                <a:schemeClr val="bg1"/>
              </a:buClr>
              <a:buSzPct val="100000"/>
              <a:buFont typeface="Arial" panose="020B0604020202020204" pitchFamily="34" charset="0"/>
              <a:buChar char="•"/>
            </a:pPr>
            <a:r>
              <a:rPr lang="en-US" sz="900" b="1" kern="0" dirty="0">
                <a:solidFill>
                  <a:schemeClr val="bg1"/>
                </a:solidFill>
              </a:rPr>
              <a:t>Proven scalability               </a:t>
            </a:r>
            <a:r>
              <a:rPr lang="en-US" sz="900" kern="0" dirty="0">
                <a:solidFill>
                  <a:schemeClr val="bg1"/>
                </a:solidFill>
              </a:rPr>
              <a:t>with EB scale customers in production</a:t>
            </a:r>
          </a:p>
          <a:p>
            <a:pPr defTabSz="914400">
              <a:spcBef>
                <a:spcPts val="0"/>
              </a:spcBef>
              <a:spcAft>
                <a:spcPts val="1200"/>
              </a:spcAft>
              <a:buClr>
                <a:schemeClr val="bg1"/>
              </a:buClr>
              <a:buSzPct val="100000"/>
            </a:pPr>
            <a:r>
              <a:rPr lang="en-US" sz="1400" b="1" kern="1400" spc="100" dirty="0">
                <a:solidFill>
                  <a:srgbClr val="FFFFFF"/>
                </a:solidFill>
                <a:latin typeface="Garamond" panose="02020404030301010803" pitchFamily="18" charset="0"/>
                <a:ea typeface="Times New Roman" panose="02020603050405020304" pitchFamily="18" charset="0"/>
                <a:cs typeface="Arial" panose="020B0604020202020204" pitchFamily="34" charset="0"/>
              </a:rPr>
              <a:t>Learn More</a:t>
            </a:r>
            <a:endParaRPr lang="en-US" sz="1400" b="1" kern="1400" spc="100" dirty="0">
              <a:solidFill>
                <a:srgbClr val="FFFFFF"/>
              </a:solidFill>
              <a:effectLst/>
              <a:latin typeface="Garamond" panose="02020404030301010803" pitchFamily="18" charset="0"/>
              <a:ea typeface="Times New Roman" panose="02020603050405020304" pitchFamily="18" charset="0"/>
              <a:cs typeface="Arial" panose="020B0604020202020204" pitchFamily="34" charset="0"/>
            </a:endParaRPr>
          </a:p>
          <a:p>
            <a:pPr marR="0" lvl="0">
              <a:lnSpc>
                <a:spcPts val="1600"/>
              </a:lnSpc>
              <a:spcBef>
                <a:spcPts val="0"/>
              </a:spcBef>
              <a:spcAft>
                <a:spcPts val="0"/>
              </a:spcAft>
            </a:pPr>
            <a:r>
              <a:rPr lang="en-US" sz="1100" u="sng" kern="1400" dirty="0">
                <a:solidFill>
                  <a:schemeClr val="bg1"/>
                </a:solidFill>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IBM Cloud Object Storage Business Value</a:t>
            </a:r>
            <a:endParaRPr lang="en-US" sz="1100" u="sng" kern="1400" dirty="0">
              <a:solidFill>
                <a:schemeClr val="bg1"/>
              </a:solidFill>
              <a:latin typeface="Calibri" panose="020F0502020204030204" pitchFamily="34" charset="0"/>
              <a:ea typeface="Times New Roman" panose="02020603050405020304" pitchFamily="18" charset="0"/>
            </a:endParaRPr>
          </a:p>
          <a:p>
            <a:pPr marL="342900" marR="0" lvl="0" indent="-342900">
              <a:lnSpc>
                <a:spcPts val="1600"/>
              </a:lnSpc>
              <a:spcBef>
                <a:spcPts val="0"/>
              </a:spcBef>
              <a:spcAft>
                <a:spcPts val="0"/>
              </a:spcAft>
              <a:buFont typeface="Symbol" pitchFamily="2" charset="2"/>
              <a:buChar char=""/>
            </a:pPr>
            <a:endParaRPr lang="en-US" sz="1100" u="sng" kern="1400" dirty="0">
              <a:solidFill>
                <a:schemeClr val="bg1"/>
              </a:solidFill>
              <a:latin typeface="Calibri" panose="020F0502020204030204" pitchFamily="34" charset="0"/>
              <a:ea typeface="Times New Roman" panose="02020603050405020304" pitchFamily="18" charset="0"/>
            </a:endParaRPr>
          </a:p>
          <a:p>
            <a:pPr>
              <a:lnSpc>
                <a:spcPts val="1600"/>
              </a:lnSpc>
            </a:pPr>
            <a:r>
              <a:rPr lang="en-US" sz="1100" u="sng" kern="1400" dirty="0">
                <a:solidFill>
                  <a:schemeClr val="bg1"/>
                </a:solidFill>
                <a:latin typeface="Calibri" panose="020F0502020204030204" pitchFamily="34" charset="0"/>
                <a:hlinkClick r:id="rId5">
                  <a:extLst>
                    <a:ext uri="{A12FA001-AC4F-418D-AE19-62706E023703}">
                      <ahyp:hlinkClr xmlns:ahyp="http://schemas.microsoft.com/office/drawing/2018/hyperlinkcolor" val="tx"/>
                    </a:ext>
                  </a:extLst>
                </a:hlinkClick>
              </a:rPr>
              <a:t>IBM Cloud Object Storage Product Guide</a:t>
            </a:r>
            <a:endParaRPr lang="en-US" sz="1100" u="sng" kern="1400" dirty="0">
              <a:solidFill>
                <a:schemeClr val="bg1"/>
              </a:solidFill>
              <a:latin typeface="Calibri" panose="020F0502020204030204" pitchFamily="34" charset="0"/>
            </a:endParaRPr>
          </a:p>
          <a:p>
            <a:pPr marL="342900" indent="-342900">
              <a:lnSpc>
                <a:spcPts val="1600"/>
              </a:lnSpc>
              <a:buFont typeface="Symbol" pitchFamily="2" charset="2"/>
              <a:buChar char=""/>
            </a:pPr>
            <a:endParaRPr lang="en-US" sz="1100" u="sng" kern="1400" dirty="0">
              <a:solidFill>
                <a:schemeClr val="bg1"/>
              </a:solidFill>
              <a:latin typeface="Calibri" panose="020F0502020204030204" pitchFamily="34" charset="0"/>
            </a:endParaRPr>
          </a:p>
          <a:p>
            <a:pPr marR="0" lvl="0">
              <a:lnSpc>
                <a:spcPts val="1600"/>
              </a:lnSpc>
              <a:spcBef>
                <a:spcPts val="0"/>
              </a:spcBef>
              <a:spcAft>
                <a:spcPts val="0"/>
              </a:spcAft>
            </a:pPr>
            <a:r>
              <a:rPr lang="en-US" sz="1100" u="sng" kern="1400" dirty="0">
                <a:solidFill>
                  <a:schemeClr val="bg1"/>
                </a:solidFill>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Learn about IBM Cloud Object Storage Solutions</a:t>
            </a:r>
            <a:endParaRPr lang="en-US" sz="1100" u="sng" kern="1400" dirty="0">
              <a:solidFill>
                <a:schemeClr val="bg1"/>
              </a:solidFill>
              <a:latin typeface="Calibri" panose="020F0502020204030204" pitchFamily="34" charset="0"/>
              <a:ea typeface="Times New Roman" panose="02020603050405020304" pitchFamily="18" charset="0"/>
            </a:endParaRPr>
          </a:p>
        </p:txBody>
      </p:sp>
      <p:grpSp>
        <p:nvGrpSpPr>
          <p:cNvPr id="26" name="Group 25">
            <a:extLst>
              <a:ext uri="{FF2B5EF4-FFF2-40B4-BE49-F238E27FC236}">
                <a16:creationId xmlns:a16="http://schemas.microsoft.com/office/drawing/2014/main" id="{48702009-C995-484D-998D-E734CF966C84}"/>
              </a:ext>
            </a:extLst>
          </p:cNvPr>
          <p:cNvGrpSpPr/>
          <p:nvPr/>
        </p:nvGrpSpPr>
        <p:grpSpPr>
          <a:xfrm>
            <a:off x="5831708" y="1274350"/>
            <a:ext cx="1751549" cy="1334841"/>
            <a:chOff x="5887367" y="1062872"/>
            <a:chExt cx="2783271" cy="2475226"/>
          </a:xfrm>
          <a:solidFill>
            <a:schemeClr val="bg1"/>
          </a:solidFill>
          <a:effectLst>
            <a:glow rad="127000">
              <a:schemeClr val="accent1"/>
            </a:glow>
            <a:outerShdw dir="960000" sx="1000" sy="1000" algn="ctr" rotWithShape="0">
              <a:srgbClr val="000000"/>
            </a:outerShdw>
          </a:effectLst>
          <a:scene3d>
            <a:camera prst="orthographicFront">
              <a:rot lat="0" lon="0" rev="0"/>
            </a:camera>
            <a:lightRig rig="threePt" dir="t"/>
          </a:scene3d>
        </p:grpSpPr>
        <p:grpSp>
          <p:nvGrpSpPr>
            <p:cNvPr id="27" name="Group 26">
              <a:extLst>
                <a:ext uri="{FF2B5EF4-FFF2-40B4-BE49-F238E27FC236}">
                  <a16:creationId xmlns:a16="http://schemas.microsoft.com/office/drawing/2014/main" id="{28196418-3A5B-B34E-BC57-6DF8BCA408EA}"/>
                </a:ext>
              </a:extLst>
            </p:cNvPr>
            <p:cNvGrpSpPr/>
            <p:nvPr/>
          </p:nvGrpSpPr>
          <p:grpSpPr>
            <a:xfrm>
              <a:off x="5895893" y="2695276"/>
              <a:ext cx="2771950" cy="842822"/>
              <a:chOff x="4351246" y="3862896"/>
              <a:chExt cx="3810000" cy="1239557"/>
            </a:xfrm>
            <a:grpFill/>
          </p:grpSpPr>
          <p:pic>
            <p:nvPicPr>
              <p:cNvPr id="34" name="Picture 33">
                <a:extLst>
                  <a:ext uri="{FF2B5EF4-FFF2-40B4-BE49-F238E27FC236}">
                    <a16:creationId xmlns:a16="http://schemas.microsoft.com/office/drawing/2014/main" id="{70346D30-ABFB-AC4A-9D26-4E10241A9F5B}"/>
                  </a:ext>
                </a:extLst>
              </p:cNvPr>
              <p:cNvPicPr>
                <a:picLocks noChangeAspect="1"/>
              </p:cNvPicPr>
              <p:nvPr/>
            </p:nvPicPr>
            <p:blipFill>
              <a:blip r:embed="rId7"/>
              <a:stretch>
                <a:fillRect/>
              </a:stretch>
            </p:blipFill>
            <p:spPr>
              <a:xfrm>
                <a:off x="4351246" y="4342069"/>
                <a:ext cx="3810000" cy="760384"/>
              </a:xfrm>
              <a:prstGeom prst="rect">
                <a:avLst/>
              </a:prstGeom>
              <a:grpFill/>
            </p:spPr>
          </p:pic>
          <p:pic>
            <p:nvPicPr>
              <p:cNvPr id="35" name="Picture 34">
                <a:extLst>
                  <a:ext uri="{FF2B5EF4-FFF2-40B4-BE49-F238E27FC236}">
                    <a16:creationId xmlns:a16="http://schemas.microsoft.com/office/drawing/2014/main" id="{E68249D6-21B5-0942-9F14-A7390DC1F4A3}"/>
                  </a:ext>
                </a:extLst>
              </p:cNvPr>
              <p:cNvPicPr>
                <a:picLocks noChangeAspect="1"/>
              </p:cNvPicPr>
              <p:nvPr/>
            </p:nvPicPr>
            <p:blipFill>
              <a:blip r:embed="rId8"/>
              <a:stretch>
                <a:fillRect/>
              </a:stretch>
            </p:blipFill>
            <p:spPr>
              <a:xfrm>
                <a:off x="4351246" y="3862896"/>
                <a:ext cx="3810000" cy="460014"/>
              </a:xfrm>
              <a:prstGeom prst="rect">
                <a:avLst/>
              </a:prstGeom>
              <a:grpFill/>
            </p:spPr>
          </p:pic>
        </p:grpSp>
        <p:grpSp>
          <p:nvGrpSpPr>
            <p:cNvPr id="28" name="Group 27">
              <a:extLst>
                <a:ext uri="{FF2B5EF4-FFF2-40B4-BE49-F238E27FC236}">
                  <a16:creationId xmlns:a16="http://schemas.microsoft.com/office/drawing/2014/main" id="{859F70D0-1035-FB47-B8E3-A9578867B283}"/>
                </a:ext>
              </a:extLst>
            </p:cNvPr>
            <p:cNvGrpSpPr/>
            <p:nvPr/>
          </p:nvGrpSpPr>
          <p:grpSpPr>
            <a:xfrm>
              <a:off x="5895893" y="1897979"/>
              <a:ext cx="2774745" cy="795998"/>
              <a:chOff x="4351246" y="4129991"/>
              <a:chExt cx="3813842" cy="1170690"/>
            </a:xfrm>
            <a:grpFill/>
          </p:grpSpPr>
          <p:pic>
            <p:nvPicPr>
              <p:cNvPr id="32" name="Picture 31">
                <a:extLst>
                  <a:ext uri="{FF2B5EF4-FFF2-40B4-BE49-F238E27FC236}">
                    <a16:creationId xmlns:a16="http://schemas.microsoft.com/office/drawing/2014/main" id="{D9056DF4-77D2-BD4C-ABB6-DA369EE3DC26}"/>
                  </a:ext>
                </a:extLst>
              </p:cNvPr>
              <p:cNvPicPr>
                <a:picLocks noChangeAspect="1"/>
              </p:cNvPicPr>
              <p:nvPr/>
            </p:nvPicPr>
            <p:blipFill>
              <a:blip r:embed="rId7"/>
              <a:stretch>
                <a:fillRect/>
              </a:stretch>
            </p:blipFill>
            <p:spPr>
              <a:xfrm>
                <a:off x="4355088" y="4634676"/>
                <a:ext cx="3810000" cy="666005"/>
              </a:xfrm>
              <a:prstGeom prst="rect">
                <a:avLst/>
              </a:prstGeom>
              <a:grpFill/>
            </p:spPr>
          </p:pic>
          <p:pic>
            <p:nvPicPr>
              <p:cNvPr id="33" name="Picture 32">
                <a:extLst>
                  <a:ext uri="{FF2B5EF4-FFF2-40B4-BE49-F238E27FC236}">
                    <a16:creationId xmlns:a16="http://schemas.microsoft.com/office/drawing/2014/main" id="{02B0981B-1594-2341-AB44-F021353FF5A8}"/>
                  </a:ext>
                </a:extLst>
              </p:cNvPr>
              <p:cNvPicPr>
                <a:picLocks noChangeAspect="1"/>
              </p:cNvPicPr>
              <p:nvPr/>
            </p:nvPicPr>
            <p:blipFill>
              <a:blip r:embed="rId8"/>
              <a:stretch>
                <a:fillRect/>
              </a:stretch>
            </p:blipFill>
            <p:spPr>
              <a:xfrm>
                <a:off x="4351246" y="4129991"/>
                <a:ext cx="3810000" cy="460013"/>
              </a:xfrm>
              <a:prstGeom prst="rect">
                <a:avLst/>
              </a:prstGeom>
              <a:grpFill/>
            </p:spPr>
          </p:pic>
        </p:grpSp>
        <p:grpSp>
          <p:nvGrpSpPr>
            <p:cNvPr id="29" name="Group 28">
              <a:extLst>
                <a:ext uri="{FF2B5EF4-FFF2-40B4-BE49-F238E27FC236}">
                  <a16:creationId xmlns:a16="http://schemas.microsoft.com/office/drawing/2014/main" id="{ED505178-A887-F64B-952E-E741326CB50D}"/>
                </a:ext>
              </a:extLst>
            </p:cNvPr>
            <p:cNvGrpSpPr/>
            <p:nvPr/>
          </p:nvGrpSpPr>
          <p:grpSpPr>
            <a:xfrm>
              <a:off x="5887367" y="1062872"/>
              <a:ext cx="2771950" cy="809901"/>
              <a:chOff x="4339527" y="4314051"/>
              <a:chExt cx="3810000" cy="1191139"/>
            </a:xfrm>
            <a:grpFill/>
          </p:grpSpPr>
          <p:pic>
            <p:nvPicPr>
              <p:cNvPr id="30" name="Picture 29">
                <a:extLst>
                  <a:ext uri="{FF2B5EF4-FFF2-40B4-BE49-F238E27FC236}">
                    <a16:creationId xmlns:a16="http://schemas.microsoft.com/office/drawing/2014/main" id="{03D8C8C9-C803-C242-9BDE-4D0E1E7005C0}"/>
                  </a:ext>
                </a:extLst>
              </p:cNvPr>
              <p:cNvPicPr>
                <a:picLocks noChangeAspect="1"/>
              </p:cNvPicPr>
              <p:nvPr/>
            </p:nvPicPr>
            <p:blipFill>
              <a:blip r:embed="rId7"/>
              <a:stretch>
                <a:fillRect/>
              </a:stretch>
            </p:blipFill>
            <p:spPr>
              <a:xfrm>
                <a:off x="4339527" y="4803372"/>
                <a:ext cx="3810000" cy="701818"/>
              </a:xfrm>
              <a:prstGeom prst="rect">
                <a:avLst/>
              </a:prstGeom>
              <a:grpFill/>
            </p:spPr>
          </p:pic>
          <p:pic>
            <p:nvPicPr>
              <p:cNvPr id="31" name="Picture 30">
                <a:extLst>
                  <a:ext uri="{FF2B5EF4-FFF2-40B4-BE49-F238E27FC236}">
                    <a16:creationId xmlns:a16="http://schemas.microsoft.com/office/drawing/2014/main" id="{DE942D59-63FE-7541-B21B-5937D846AB2B}"/>
                  </a:ext>
                </a:extLst>
              </p:cNvPr>
              <p:cNvPicPr>
                <a:picLocks noChangeAspect="1"/>
              </p:cNvPicPr>
              <p:nvPr/>
            </p:nvPicPr>
            <p:blipFill>
              <a:blip r:embed="rId8"/>
              <a:stretch>
                <a:fillRect/>
              </a:stretch>
            </p:blipFill>
            <p:spPr>
              <a:xfrm>
                <a:off x="4339527" y="4314051"/>
                <a:ext cx="3810000" cy="460014"/>
              </a:xfrm>
              <a:prstGeom prst="rect">
                <a:avLst/>
              </a:prstGeom>
              <a:grpFill/>
            </p:spPr>
          </p:pic>
        </p:grpSp>
      </p:grpSp>
      <p:sp>
        <p:nvSpPr>
          <p:cNvPr id="85" name="Text Box 16">
            <a:extLst>
              <a:ext uri="{FF2B5EF4-FFF2-40B4-BE49-F238E27FC236}">
                <a16:creationId xmlns:a16="http://schemas.microsoft.com/office/drawing/2014/main" id="{E6A28E95-0B6D-7D45-8E1F-D5E0DE0DD0F2}"/>
              </a:ext>
            </a:extLst>
          </p:cNvPr>
          <p:cNvSpPr txBox="1">
            <a:spLocks noChangeArrowheads="1"/>
          </p:cNvSpPr>
          <p:nvPr/>
        </p:nvSpPr>
        <p:spPr bwMode="auto">
          <a:xfrm>
            <a:off x="2291514" y="1951183"/>
            <a:ext cx="3352816" cy="105349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nSpc>
                <a:spcPts val="1600"/>
              </a:lnSpc>
            </a:pPr>
            <a:r>
              <a:rPr lang="en-US" sz="1400" dirty="0"/>
              <a:t>IBM Cloud Object Storage customers have lowered the cost of their storage an average of </a:t>
            </a:r>
            <a:r>
              <a:rPr lang="en-US" sz="1600" b="1" dirty="0"/>
              <a:t>44% </a:t>
            </a:r>
            <a:r>
              <a:rPr lang="en-US" sz="1400" dirty="0"/>
              <a:t>and received payback for investment </a:t>
            </a:r>
            <a:r>
              <a:rPr lang="en-US" sz="1600" b="1" dirty="0"/>
              <a:t>in only 8 months</a:t>
            </a:r>
            <a:r>
              <a:rPr lang="en-US" sz="1400" dirty="0"/>
              <a:t>. </a:t>
            </a:r>
            <a:endParaRPr lang="en-US" sz="1000" kern="1400" dirty="0">
              <a:solidFill>
                <a:srgbClr val="212120"/>
              </a:solidFill>
              <a:effectLst/>
              <a:latin typeface="Times New Roman" panose="02020603050405020304" pitchFamily="18" charset="0"/>
              <a:ea typeface="Times New Roman" panose="02020603050405020304" pitchFamily="18" charset="0"/>
            </a:endParaRPr>
          </a:p>
        </p:txBody>
      </p:sp>
      <p:sp>
        <p:nvSpPr>
          <p:cNvPr id="91" name="Rectangle 90">
            <a:extLst>
              <a:ext uri="{FF2B5EF4-FFF2-40B4-BE49-F238E27FC236}">
                <a16:creationId xmlns:a16="http://schemas.microsoft.com/office/drawing/2014/main" id="{B11F083B-72C9-124A-94F7-5EE46698E4D3}"/>
              </a:ext>
            </a:extLst>
          </p:cNvPr>
          <p:cNvSpPr/>
          <p:nvPr/>
        </p:nvSpPr>
        <p:spPr>
          <a:xfrm>
            <a:off x="2636199" y="2764378"/>
            <a:ext cx="4621817" cy="246221"/>
          </a:xfrm>
          <a:prstGeom prst="rect">
            <a:avLst/>
          </a:prstGeom>
        </p:spPr>
        <p:txBody>
          <a:bodyPr wrap="square">
            <a:spAutoFit/>
          </a:bodyPr>
          <a:lstStyle/>
          <a:p>
            <a:r>
              <a:rPr lang="en-US" sz="1000" b="1" dirty="0"/>
              <a:t>Business Value Report</a:t>
            </a:r>
            <a:r>
              <a:rPr lang="en-US" sz="1000" dirty="0"/>
              <a:t>: https://www.ibm.com/downloads/cas/QV0VAKRB</a:t>
            </a:r>
          </a:p>
        </p:txBody>
      </p:sp>
      <p:sp>
        <p:nvSpPr>
          <p:cNvPr id="4" name="TextBox 3">
            <a:extLst>
              <a:ext uri="{FF2B5EF4-FFF2-40B4-BE49-F238E27FC236}">
                <a16:creationId xmlns:a16="http://schemas.microsoft.com/office/drawing/2014/main" id="{5C856706-5162-D44D-A173-AD2443CEB127}"/>
              </a:ext>
            </a:extLst>
          </p:cNvPr>
          <p:cNvSpPr txBox="1"/>
          <p:nvPr/>
        </p:nvSpPr>
        <p:spPr>
          <a:xfrm>
            <a:off x="339436" y="2496106"/>
            <a:ext cx="854593" cy="307777"/>
          </a:xfrm>
          <a:prstGeom prst="rect">
            <a:avLst/>
          </a:prstGeom>
          <a:noFill/>
        </p:spPr>
        <p:txBody>
          <a:bodyPr wrap="none" rtlCol="0">
            <a:spAutoFit/>
          </a:bodyPr>
          <a:lstStyle/>
          <a:p>
            <a:r>
              <a:rPr lang="en-US" sz="1400" dirty="0">
                <a:solidFill>
                  <a:schemeClr val="bg1"/>
                </a:solidFill>
              </a:rPr>
              <a:t>Why IBM</a:t>
            </a:r>
          </a:p>
        </p:txBody>
      </p:sp>
      <p:pic>
        <p:nvPicPr>
          <p:cNvPr id="8" name="Picture 7">
            <a:extLst>
              <a:ext uri="{FF2B5EF4-FFF2-40B4-BE49-F238E27FC236}">
                <a16:creationId xmlns:a16="http://schemas.microsoft.com/office/drawing/2014/main" id="{4469A494-4754-6F42-B007-324560AD91EC}"/>
              </a:ext>
            </a:extLst>
          </p:cNvPr>
          <p:cNvPicPr>
            <a:picLocks noChangeAspect="1"/>
          </p:cNvPicPr>
          <p:nvPr/>
        </p:nvPicPr>
        <p:blipFill>
          <a:blip r:embed="rId9"/>
          <a:stretch>
            <a:fillRect/>
          </a:stretch>
        </p:blipFill>
        <p:spPr>
          <a:xfrm>
            <a:off x="2025568" y="4049554"/>
            <a:ext cx="5630853" cy="2998248"/>
          </a:xfrm>
          <a:prstGeom prst="rect">
            <a:avLst/>
          </a:prstGeom>
        </p:spPr>
      </p:pic>
      <p:pic>
        <p:nvPicPr>
          <p:cNvPr id="2" name="Picture 1">
            <a:extLst>
              <a:ext uri="{FF2B5EF4-FFF2-40B4-BE49-F238E27FC236}">
                <a16:creationId xmlns:a16="http://schemas.microsoft.com/office/drawing/2014/main" id="{58DB6C2B-6045-444A-A60B-CE5774A456B8}"/>
              </a:ext>
            </a:extLst>
          </p:cNvPr>
          <p:cNvPicPr>
            <a:picLocks noChangeAspect="1"/>
          </p:cNvPicPr>
          <p:nvPr/>
        </p:nvPicPr>
        <p:blipFill>
          <a:blip r:embed="rId10"/>
          <a:stretch>
            <a:fillRect/>
          </a:stretch>
        </p:blipFill>
        <p:spPr>
          <a:xfrm>
            <a:off x="2028413" y="2963825"/>
            <a:ext cx="5630853" cy="1085729"/>
          </a:xfrm>
          <a:prstGeom prst="rect">
            <a:avLst/>
          </a:prstGeom>
        </p:spPr>
      </p:pic>
      <p:pic>
        <p:nvPicPr>
          <p:cNvPr id="3" name="Picture 2">
            <a:extLst>
              <a:ext uri="{FF2B5EF4-FFF2-40B4-BE49-F238E27FC236}">
                <a16:creationId xmlns:a16="http://schemas.microsoft.com/office/drawing/2014/main" id="{718E81C9-114D-FF49-A5BA-7F319DD09126}"/>
              </a:ext>
            </a:extLst>
          </p:cNvPr>
          <p:cNvPicPr>
            <a:picLocks noChangeAspect="1"/>
          </p:cNvPicPr>
          <p:nvPr/>
        </p:nvPicPr>
        <p:blipFill>
          <a:blip r:embed="rId11"/>
          <a:stretch>
            <a:fillRect/>
          </a:stretch>
        </p:blipFill>
        <p:spPr>
          <a:xfrm>
            <a:off x="2028413" y="7047802"/>
            <a:ext cx="5628008" cy="2781998"/>
          </a:xfrm>
          <a:prstGeom prst="rect">
            <a:avLst/>
          </a:prstGeom>
        </p:spPr>
      </p:pic>
    </p:spTree>
    <p:extLst>
      <p:ext uri="{BB962C8B-B14F-4D97-AF65-F5344CB8AC3E}">
        <p14:creationId xmlns:p14="http://schemas.microsoft.com/office/powerpoint/2010/main" val="38673107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15291</TotalTime>
  <Words>271</Words>
  <Application>Microsoft Macintosh PowerPoint</Application>
  <PresentationFormat>Custom</PresentationFormat>
  <Paragraphs>18</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Garamond</vt:lpstr>
      <vt:lpstr>Arial</vt:lpstr>
      <vt:lpstr>Calibri</vt:lpstr>
      <vt:lpstr>Calibri Light</vt:lpstr>
      <vt:lpstr>IBM Plex Sans</vt:lpstr>
      <vt:lpstr>Symbol</vt:lpstr>
      <vt:lpstr>System Font Regular</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Wohlford</dc:creator>
  <cp:lastModifiedBy>David Wohlford</cp:lastModifiedBy>
  <cp:revision>40</cp:revision>
  <dcterms:created xsi:type="dcterms:W3CDTF">2020-01-15T00:15:16Z</dcterms:created>
  <dcterms:modified xsi:type="dcterms:W3CDTF">2020-02-11T04:13:47Z</dcterms:modified>
</cp:coreProperties>
</file>