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6"/>
  </p:notesMasterIdLst>
  <p:handoutMasterIdLst>
    <p:handoutMasterId r:id="rId7"/>
  </p:handoutMasterIdLst>
  <p:sldIdLst>
    <p:sldId id="421" r:id="rId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509"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3F1"/>
    <a:srgbClr val="DBFBFB"/>
    <a:srgbClr val="EDF4FF"/>
    <a:srgbClr val="FFF0F6"/>
    <a:srgbClr val="E0DBDA"/>
    <a:srgbClr val="DCDCDC"/>
    <a:srgbClr val="87EDED"/>
    <a:srgbClr val="C9DEFF"/>
    <a:srgbClr val="E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5753" autoAdjust="0"/>
  </p:normalViewPr>
  <p:slideViewPr>
    <p:cSldViewPr snapToObjects="1">
      <p:cViewPr varScale="1">
        <p:scale>
          <a:sx n="64" d="100"/>
          <a:sy n="64" d="100"/>
        </p:scale>
        <p:origin x="852" y="78"/>
      </p:cViewPr>
      <p:guideLst>
        <p:guide orient="horz" pos="2592"/>
        <p:guide pos="4608"/>
        <p:guide pos="6509"/>
        <p:guide pos="2304"/>
        <p:guide orient="horz" pos="1296"/>
        <p:guide orient="horz" pos="3888"/>
        <p:guide/>
        <p:guide pos="9216"/>
        <p:guide orient="horz"/>
        <p:guide orient="horz" pos="5184"/>
      </p:guideLst>
    </p:cSldViewPr>
  </p:slideViewPr>
  <p:notesTextViewPr>
    <p:cViewPr>
      <p:scale>
        <a:sx n="1" d="1"/>
        <a:sy n="1" d="1"/>
      </p:scale>
      <p:origin x="0" y="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7/2/2020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7/2/2020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organisations/disclosure-and-barring-servi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IBM Plex Mono" panose="020B0509050000000000" pitchFamily="49" charset="0"/>
                <a:ea typeface="+mn-ea"/>
                <a:cs typeface="+mn-cs"/>
              </a:rPr>
              <a:t>Client Name</a:t>
            </a:r>
          </a:p>
          <a:p>
            <a:r>
              <a:rPr lang="en-GB" sz="1200" dirty="0">
                <a:solidFill>
                  <a:schemeClr val="tx1"/>
                </a:solidFill>
              </a:rPr>
              <a:t>Disclosure &amp; Barring Service</a:t>
            </a:r>
          </a:p>
          <a:p>
            <a:endParaRPr lang="en-US" sz="1200"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Company Background</a:t>
            </a:r>
          </a:p>
          <a:p>
            <a:pPr hangingPunct="0"/>
            <a:r>
              <a:rPr lang="en-US" sz="1200" b="0" i="0" u="sng" kern="1200" dirty="0">
                <a:solidFill>
                  <a:schemeClr val="tx1"/>
                </a:solidFill>
                <a:effectLst/>
                <a:latin typeface="Arial Regular" charset="0"/>
                <a:ea typeface="+mn-ea"/>
                <a:cs typeface="+mn-cs"/>
                <a:hlinkClick r:id="rId3"/>
              </a:rPr>
              <a:t>The Disclosure &amp; Barring Service</a:t>
            </a:r>
            <a:r>
              <a:rPr lang="en-US" sz="1200" b="0" i="0" kern="1200" dirty="0">
                <a:solidFill>
                  <a:schemeClr val="tx1"/>
                </a:solidFill>
                <a:effectLst/>
                <a:latin typeface="Arial Regular" charset="0"/>
                <a:ea typeface="+mn-ea"/>
                <a:cs typeface="+mn-cs"/>
              </a:rPr>
              <a:t> (DBS) helps employers in England, Wales, the Channel Islands and the Isle of Man make safer recruiting decisions by checking and certifying whether individuals are considered suitable to work with vulnerable groups, including children. DBS is an executive non-departmental public body, sponsored by the UK’s Home Office.</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Business challenge</a:t>
            </a:r>
          </a:p>
          <a:p>
            <a:pPr hangingPunct="0"/>
            <a:r>
              <a:rPr lang="en-GB" sz="1200" b="0" i="0" kern="1200" dirty="0">
                <a:solidFill>
                  <a:schemeClr val="tx1"/>
                </a:solidFill>
                <a:effectLst/>
                <a:latin typeface="Arial Regular" charset="0"/>
                <a:ea typeface="+mn-ea"/>
                <a:cs typeface="+mn-cs"/>
              </a:rPr>
              <a:t>To deliver the new “Basic DBS Check”, a criminal record checking service, in a matter of months, DBS needed to do more than just develop software—it needed to transform its entire approach to project delivery.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The benefit</a:t>
            </a:r>
          </a:p>
          <a:p>
            <a:pPr marL="0" indent="0" hangingPunct="0">
              <a:buFont typeface="Arial" panose="020B0604020202020204" pitchFamily="34" charset="0"/>
              <a:buNone/>
            </a:pPr>
            <a:r>
              <a:rPr lang="en-GB" sz="1200" b="1" i="0" kern="1200" dirty="0">
                <a:solidFill>
                  <a:schemeClr val="tx1"/>
                </a:solidFill>
                <a:effectLst/>
                <a:latin typeface="Arial Regular" charset="0"/>
                <a:ea typeface="+mn-ea"/>
                <a:cs typeface="+mn-cs"/>
              </a:rPr>
              <a:t>93% customer satisfaction </a:t>
            </a:r>
            <a:r>
              <a:rPr lang="en-GB" sz="1200" b="0" i="0" kern="1200" dirty="0">
                <a:solidFill>
                  <a:schemeClr val="tx1"/>
                </a:solidFill>
                <a:effectLst/>
                <a:latin typeface="Arial Regular" charset="0"/>
                <a:ea typeface="+mn-ea"/>
                <a:cs typeface="+mn-cs"/>
              </a:rPr>
              <a:t>with the Basic Check service, a rise of 25 percentage points.</a:t>
            </a:r>
          </a:p>
          <a:p>
            <a:pPr marL="0" indent="0" hangingPunct="0">
              <a:buFont typeface="Arial" panose="020B0604020202020204" pitchFamily="34" charset="0"/>
              <a:buNone/>
            </a:pPr>
            <a:r>
              <a:rPr lang="en-GB" sz="1200" b="1" i="0" kern="1200" dirty="0" err="1">
                <a:solidFill>
                  <a:schemeClr val="tx1"/>
                </a:solidFill>
                <a:effectLst/>
                <a:latin typeface="Arial Regular" charset="0"/>
                <a:ea typeface="+mn-ea"/>
                <a:cs typeface="+mn-cs"/>
              </a:rPr>
              <a:t>3x</a:t>
            </a:r>
            <a:r>
              <a:rPr lang="en-GB" sz="1200" b="1" i="0" kern="1200" dirty="0">
                <a:solidFill>
                  <a:schemeClr val="tx1"/>
                </a:solidFill>
                <a:effectLst/>
                <a:latin typeface="Arial Regular" charset="0"/>
                <a:ea typeface="+mn-ea"/>
                <a:cs typeface="+mn-cs"/>
              </a:rPr>
              <a:t> increase </a:t>
            </a:r>
            <a:r>
              <a:rPr lang="en-GB" sz="1200" b="0" i="0" kern="1200" dirty="0">
                <a:solidFill>
                  <a:schemeClr val="tx1"/>
                </a:solidFill>
                <a:effectLst/>
                <a:latin typeface="Arial Regular" charset="0"/>
                <a:ea typeface="+mn-ea"/>
                <a:cs typeface="+mn-cs"/>
              </a:rPr>
              <a:t>in customers applying online due to the speed and ease-of-use of the service.</a:t>
            </a:r>
          </a:p>
          <a:p>
            <a:pPr marL="0" indent="0" hangingPunct="0">
              <a:buFont typeface="Arial" panose="020B0604020202020204" pitchFamily="34" charset="0"/>
              <a:buNone/>
            </a:pPr>
            <a:r>
              <a:rPr lang="en-GB" sz="1200" b="1" i="0" kern="1200" dirty="0">
                <a:solidFill>
                  <a:schemeClr val="tx1"/>
                </a:solidFill>
                <a:effectLst/>
                <a:latin typeface="Arial Regular" charset="0"/>
                <a:ea typeface="+mn-ea"/>
                <a:cs typeface="+mn-cs"/>
              </a:rPr>
              <a:t>40% reduction </a:t>
            </a:r>
            <a:r>
              <a:rPr lang="en-GB" sz="1200" b="0" i="0" kern="1200" dirty="0">
                <a:solidFill>
                  <a:schemeClr val="tx1"/>
                </a:solidFill>
                <a:effectLst/>
                <a:latin typeface="Arial Regular" charset="0"/>
                <a:ea typeface="+mn-ea"/>
                <a:cs typeface="+mn-cs"/>
              </a:rPr>
              <a:t>in operational and hosting costs, providing greater value for public money.</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Pull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IBM Plex Mono" panose="020B0509050000000000" pitchFamily="49" charset="0"/>
                <a:ea typeface="+mn-ea"/>
                <a:cs typeface="+mn-cs"/>
              </a:rPr>
              <a:t>“This is much more than just a successful technology project for DBS. With IBM’s help we’ve gone from nothing to a complete delivery capability that enabled us to launch a new digital service in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IBM Plex Mono" panose="020B0509050000000000" pitchFamily="49" charset="0"/>
                <a:ea typeface="+mn-ea"/>
                <a:cs typeface="+mn-cs"/>
              </a:rPr>
              <a:t>—Barry </a:t>
            </a:r>
            <a:r>
              <a:rPr lang="en-GB" sz="1200" i="1" kern="1200" dirty="0" err="1">
                <a:solidFill>
                  <a:schemeClr val="tx1"/>
                </a:solidFill>
                <a:effectLst/>
                <a:latin typeface="IBM Plex Mono" panose="020B0509050000000000" pitchFamily="49" charset="0"/>
                <a:ea typeface="+mn-ea"/>
                <a:cs typeface="+mn-cs"/>
              </a:rPr>
              <a:t>Topham</a:t>
            </a:r>
            <a:r>
              <a:rPr lang="en-GB" sz="1200" i="1" kern="1200" dirty="0">
                <a:solidFill>
                  <a:schemeClr val="tx1"/>
                </a:solidFill>
                <a:effectLst/>
                <a:latin typeface="IBM Plex Mono" panose="020B0509050000000000" pitchFamily="49" charset="0"/>
                <a:ea typeface="+mn-ea"/>
                <a:cs typeface="+mn-cs"/>
              </a:rPr>
              <a:t>, Director for Technology and Innovation, DBS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Solution components</a:t>
            </a:r>
          </a:p>
          <a:p>
            <a:pPr>
              <a:lnSpc>
                <a:spcPct val="100000"/>
              </a:lnSpc>
              <a:spcBef>
                <a:spcPts val="0"/>
              </a:spcBef>
            </a:pPr>
            <a:r>
              <a:rPr lang="en-US" sz="1200" dirty="0">
                <a:solidFill>
                  <a:schemeClr val="bg2"/>
                </a:solidFill>
              </a:rPr>
              <a:t>IBM® Services™</a:t>
            </a:r>
          </a:p>
          <a:p>
            <a:pPr>
              <a:lnSpc>
                <a:spcPct val="100000"/>
              </a:lnSpc>
              <a:spcBef>
                <a:spcPts val="0"/>
              </a:spcBef>
            </a:pPr>
            <a:r>
              <a:rPr lang="en-US" sz="1200" dirty="0">
                <a:solidFill>
                  <a:schemeClr val="bg2"/>
                </a:solidFill>
              </a:rPr>
              <a:t>IBM </a:t>
            </a:r>
            <a:r>
              <a:rPr lang="en-US" sz="1200" dirty="0" err="1">
                <a:solidFill>
                  <a:schemeClr val="bg2"/>
                </a:solidFill>
              </a:rPr>
              <a:t>QRadar</a:t>
            </a:r>
            <a:r>
              <a:rPr lang="en-US" sz="1200" dirty="0">
                <a:solidFill>
                  <a:schemeClr val="bg2"/>
                </a:solidFill>
              </a:rPr>
              <a:t>® on Cloud</a:t>
            </a:r>
          </a:p>
          <a:p>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Case study Link</a:t>
            </a:r>
          </a:p>
          <a:p>
            <a:r>
              <a:rPr lang="en-US" b="0" dirty="0"/>
              <a:t>http://www.ibm.com/case-studies/dbs-cloud-application-innovation-services</a:t>
            </a:r>
          </a:p>
        </p:txBody>
      </p:sp>
      <p:sp>
        <p:nvSpPr>
          <p:cNvPr id="4" name="Slide Number Placeholder 3"/>
          <p:cNvSpPr>
            <a:spLocks noGrp="1"/>
          </p:cNvSpPr>
          <p:nvPr>
            <p:ph type="sldNum" sz="quarter" idx="5"/>
          </p:nvPr>
        </p:nvSpPr>
        <p:spPr/>
        <p:txBody>
          <a:bodyPr/>
          <a:lstStyle/>
          <a:p>
            <a:fld id="{698D0594-4E60-8F4B-8226-C705B94694A4}" type="slidenum">
              <a:rPr lang="en-US" smtClean="0"/>
              <a:pPr/>
              <a:t>1</a:t>
            </a:fld>
            <a:endParaRPr lang="en-US" dirty="0"/>
          </a:p>
        </p:txBody>
      </p:sp>
    </p:spTree>
    <p:extLst>
      <p:ext uri="{BB962C8B-B14F-4D97-AF65-F5344CB8AC3E}">
        <p14:creationId xmlns:p14="http://schemas.microsoft.com/office/powerpoint/2010/main" val="93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2020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24560" y="7816175"/>
            <a:ext cx="570972" cy="2305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2020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24560" y="7816175"/>
            <a:ext cx="570972" cy="2305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2690" y="3502152"/>
            <a:ext cx="2261616" cy="8412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descr="A picture containing toy, items, small, sitting&#10;&#10;Description automatically generated">
            <a:extLst>
              <a:ext uri="{FF2B5EF4-FFF2-40B4-BE49-F238E27FC236}">
                <a16:creationId xmlns:a16="http://schemas.microsoft.com/office/drawing/2014/main" id="{0F9D4BEE-2F4C-478D-BEB1-A11F0D151F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657599" y="0"/>
            <a:ext cx="10972801" cy="8221306"/>
          </a:xfrm>
          <a:prstGeom prst="rect">
            <a:avLst/>
          </a:prstGeom>
        </p:spPr>
      </p:pic>
      <p:sp>
        <p:nvSpPr>
          <p:cNvPr id="11" name="Rectangle 10">
            <a:extLst>
              <a:ext uri="{FF2B5EF4-FFF2-40B4-BE49-F238E27FC236}">
                <a16:creationId xmlns:a16="http://schemas.microsoft.com/office/drawing/2014/main" id="{47F27BAF-381C-4206-99E1-A68B0D109816}"/>
              </a:ext>
            </a:extLst>
          </p:cNvPr>
          <p:cNvSpPr/>
          <p:nvPr userDrawn="1"/>
        </p:nvSpPr>
        <p:spPr>
          <a:xfrm>
            <a:off x="3657600" y="-15240"/>
            <a:ext cx="10972800" cy="8244840"/>
          </a:xfrm>
          <a:prstGeom prst="rect">
            <a:avLst/>
          </a:prstGeom>
          <a:solidFill>
            <a:schemeClr val="tx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3" name="Graphic 2">
            <a:extLst>
              <a:ext uri="{FF2B5EF4-FFF2-40B4-BE49-F238E27FC236}">
                <a16:creationId xmlns:a16="http://schemas.microsoft.com/office/drawing/2014/main" id="{47D9B26A-1EBA-4087-A316-936D409491E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578840" y="7818649"/>
            <a:ext cx="568198" cy="23315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2020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2228" y="7541839"/>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25" y="7818135"/>
            <a:ext cx="566116" cy="228600"/>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bg>
      <p:bgPr>
        <a:solidFill>
          <a:schemeClr val="accent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624560" y="7544257"/>
            <a:ext cx="570972" cy="230561"/>
          </a:xfrm>
          <a:prstGeom prst="rect">
            <a:avLst/>
          </a:prstGeom>
        </p:spPr>
      </p:pic>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7.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2020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2020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13" r:id="rId23"/>
    <p:sldLayoutId id="2147483714" r:id="rId24"/>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2020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 July 2020</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728" r:id="rId6"/>
    <p:sldLayoutId id="2147483786" r:id="rId7"/>
    <p:sldLayoutId id="2147483721" r:id="rId8"/>
    <p:sldLayoutId id="2147483787" r:id="rId9"/>
    <p:sldLayoutId id="2147483788" r:id="rId10"/>
    <p:sldLayoutId id="2147483789" r:id="rId11"/>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bm.com/uk-en/services"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hyperlink" Target="https://www.ibm.com/products/hosted-security-intelligence" TargetMode="External"/><Relationship Id="rId5" Type="http://schemas.openxmlformats.org/officeDocument/2006/relationships/image" Target="../media/image16.png"/><Relationship Id="rId4" Type="http://schemas.openxmlformats.org/officeDocument/2006/relationships/hyperlink" Target="http://www.ibm.com/case-studies/dbs-cloud-application-innovation-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645AE14-BDE7-4871-9D4A-0F7DA24FD9F4}"/>
              </a:ext>
            </a:extLst>
          </p:cNvPr>
          <p:cNvSpPr/>
          <p:nvPr/>
        </p:nvSpPr>
        <p:spPr>
          <a:xfrm>
            <a:off x="3657600" y="2057400"/>
            <a:ext cx="6675438"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2" name="Rectangle 61">
            <a:extLst>
              <a:ext uri="{FF2B5EF4-FFF2-40B4-BE49-F238E27FC236}">
                <a16:creationId xmlns:a16="http://schemas.microsoft.com/office/drawing/2014/main" id="{310A963B-182F-4D52-A7E3-01ABAF84A8BB}"/>
              </a:ext>
            </a:extLst>
          </p:cNvPr>
          <p:cNvSpPr/>
          <p:nvPr/>
        </p:nvSpPr>
        <p:spPr>
          <a:xfrm>
            <a:off x="10333038" y="2057400"/>
            <a:ext cx="4297362" cy="1363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3" name="Rectangle 62">
            <a:extLst>
              <a:ext uri="{FF2B5EF4-FFF2-40B4-BE49-F238E27FC236}">
                <a16:creationId xmlns:a16="http://schemas.microsoft.com/office/drawing/2014/main" id="{7D06B2AA-2460-4F55-B5EE-761D8D0BB60C}"/>
              </a:ext>
            </a:extLst>
          </p:cNvPr>
          <p:cNvSpPr/>
          <p:nvPr/>
        </p:nvSpPr>
        <p:spPr>
          <a:xfrm>
            <a:off x="10333038" y="3420584"/>
            <a:ext cx="4297362" cy="1692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4" name="Rectangle 63">
            <a:extLst>
              <a:ext uri="{FF2B5EF4-FFF2-40B4-BE49-F238E27FC236}">
                <a16:creationId xmlns:a16="http://schemas.microsoft.com/office/drawing/2014/main" id="{9D41F533-5130-4506-A0A8-D3A88F932C9D}"/>
              </a:ext>
            </a:extLst>
          </p:cNvPr>
          <p:cNvSpPr/>
          <p:nvPr/>
        </p:nvSpPr>
        <p:spPr>
          <a:xfrm>
            <a:off x="10333038" y="5113445"/>
            <a:ext cx="4297362" cy="1058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0" name="Title 49">
            <a:extLst>
              <a:ext uri="{FF2B5EF4-FFF2-40B4-BE49-F238E27FC236}">
                <a16:creationId xmlns:a16="http://schemas.microsoft.com/office/drawing/2014/main" id="{C9C9B3F2-BB0E-4812-947D-878E9BF9E27A}"/>
              </a:ext>
            </a:extLst>
          </p:cNvPr>
          <p:cNvSpPr>
            <a:spLocks noGrp="1"/>
          </p:cNvSpPr>
          <p:nvPr>
            <p:ph type="title"/>
          </p:nvPr>
        </p:nvSpPr>
        <p:spPr>
          <a:xfrm>
            <a:off x="449490" y="2182738"/>
            <a:ext cx="2971800" cy="3657600"/>
          </a:xfrm>
        </p:spPr>
        <p:txBody>
          <a:bodyPr/>
          <a:lstStyle/>
          <a:p>
            <a:r>
              <a:rPr lang="en-US" dirty="0"/>
              <a:t>How can </a:t>
            </a:r>
            <a:br>
              <a:rPr lang="en-US" dirty="0"/>
            </a:br>
            <a:r>
              <a:rPr lang="en-US" dirty="0"/>
              <a:t>governments rapidly develop customer-centric digital services?</a:t>
            </a:r>
          </a:p>
        </p:txBody>
      </p:sp>
      <p:sp>
        <p:nvSpPr>
          <p:cNvPr id="60" name="Content Placeholder 59">
            <a:extLst>
              <a:ext uri="{FF2B5EF4-FFF2-40B4-BE49-F238E27FC236}">
                <a16:creationId xmlns:a16="http://schemas.microsoft.com/office/drawing/2014/main" id="{AB7438D5-91F5-46D4-8298-5AF7DF20F859}"/>
              </a:ext>
            </a:extLst>
          </p:cNvPr>
          <p:cNvSpPr>
            <a:spLocks noGrp="1"/>
          </p:cNvSpPr>
          <p:nvPr>
            <p:ph idx="4294967295"/>
          </p:nvPr>
        </p:nvSpPr>
        <p:spPr>
          <a:xfrm>
            <a:off x="10607040" y="2011101"/>
            <a:ext cx="3566160" cy="1234440"/>
          </a:xfrm>
        </p:spPr>
        <p:txBody>
          <a:bodyPr/>
          <a:lstStyle/>
          <a:p>
            <a:pPr>
              <a:lnSpc>
                <a:spcPct val="100000"/>
              </a:lnSpc>
              <a:spcBef>
                <a:spcPts val="0"/>
              </a:spcBef>
            </a:pPr>
            <a:r>
              <a:rPr lang="en-GB" sz="1600" dirty="0"/>
              <a:t>This project won the Pride of DBS Award in 2017 and the Institute of Customer Service Award for Best Use of Customer Insight in 2020. </a:t>
            </a:r>
            <a:endParaRPr lang="en-US" sz="1600" dirty="0">
              <a:solidFill>
                <a:schemeClr val="bg2"/>
              </a:solidFill>
            </a:endParaRPr>
          </a:p>
        </p:txBody>
      </p:sp>
      <p:sp>
        <p:nvSpPr>
          <p:cNvPr id="66" name="Content Placeholder 59">
            <a:extLst>
              <a:ext uri="{FF2B5EF4-FFF2-40B4-BE49-F238E27FC236}">
                <a16:creationId xmlns:a16="http://schemas.microsoft.com/office/drawing/2014/main" id="{6F1043F0-070D-4923-AE2C-4129D258536A}"/>
              </a:ext>
            </a:extLst>
          </p:cNvPr>
          <p:cNvSpPr txBox="1">
            <a:spLocks/>
          </p:cNvSpPr>
          <p:nvPr/>
        </p:nvSpPr>
        <p:spPr>
          <a:xfrm>
            <a:off x="10607040" y="3337560"/>
            <a:ext cx="3703320" cy="12344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GB" sz="1600" i="1" dirty="0">
                <a:solidFill>
                  <a:schemeClr val="bg2"/>
                </a:solidFill>
              </a:rPr>
              <a:t>With IBM’s help we’ve gone from nothing to a complete delivery capability that enabled us to launch a new digital service in less than 12 months</a:t>
            </a:r>
            <a:r>
              <a:rPr lang="en-US" sz="1600" i="1" dirty="0">
                <a:solidFill>
                  <a:schemeClr val="bg2"/>
                </a:solidFill>
              </a:rPr>
              <a:t>.</a:t>
            </a:r>
          </a:p>
        </p:txBody>
      </p:sp>
      <p:sp>
        <p:nvSpPr>
          <p:cNvPr id="67" name="Text Placeholder 5">
            <a:extLst>
              <a:ext uri="{FF2B5EF4-FFF2-40B4-BE49-F238E27FC236}">
                <a16:creationId xmlns:a16="http://schemas.microsoft.com/office/drawing/2014/main" id="{B3F06B0E-4506-4446-BFC5-EBCB0580E759}"/>
              </a:ext>
            </a:extLst>
          </p:cNvPr>
          <p:cNvSpPr txBox="1">
            <a:spLocks/>
          </p:cNvSpPr>
          <p:nvPr/>
        </p:nvSpPr>
        <p:spPr>
          <a:xfrm>
            <a:off x="11567160" y="4572000"/>
            <a:ext cx="2892832" cy="383341"/>
          </a:xfrm>
          <a:prstGeom prst="rect">
            <a:avLst/>
          </a:prstGeom>
        </p:spPr>
        <p:txBody>
          <a:bodyPr/>
          <a:lst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US" sz="1000" dirty="0"/>
              <a:t>Barry </a:t>
            </a:r>
            <a:r>
              <a:rPr lang="en-US" sz="1000" dirty="0" err="1"/>
              <a:t>Topham</a:t>
            </a:r>
            <a:r>
              <a:rPr lang="en-US" sz="1000" dirty="0"/>
              <a:t>, </a:t>
            </a:r>
            <a:br>
              <a:rPr lang="en-US" sz="1000" dirty="0"/>
            </a:br>
            <a:r>
              <a:rPr lang="en-GB" sz="1000" dirty="0"/>
              <a:t>Director for Technology and Innovation, DBS</a:t>
            </a:r>
            <a:endParaRPr lang="en-US" sz="1000" dirty="0"/>
          </a:p>
        </p:txBody>
      </p:sp>
      <p:sp>
        <p:nvSpPr>
          <p:cNvPr id="68" name="Content Placeholder 59">
            <a:extLst>
              <a:ext uri="{FF2B5EF4-FFF2-40B4-BE49-F238E27FC236}">
                <a16:creationId xmlns:a16="http://schemas.microsoft.com/office/drawing/2014/main" id="{452269F2-8354-4495-84BD-62EEBE436268}"/>
              </a:ext>
            </a:extLst>
          </p:cNvPr>
          <p:cNvSpPr txBox="1">
            <a:spLocks/>
          </p:cNvSpPr>
          <p:nvPr/>
        </p:nvSpPr>
        <p:spPr>
          <a:xfrm>
            <a:off x="10619830" y="4983480"/>
            <a:ext cx="3553370" cy="5333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b="1" dirty="0">
                <a:solidFill>
                  <a:schemeClr val="bg2"/>
                </a:solidFill>
              </a:rPr>
              <a:t>Solution Components:</a:t>
            </a:r>
          </a:p>
        </p:txBody>
      </p:sp>
      <p:sp>
        <p:nvSpPr>
          <p:cNvPr id="70" name="Content Placeholder 59">
            <a:hlinkClick r:id="rId3"/>
            <a:extLst>
              <a:ext uri="{FF2B5EF4-FFF2-40B4-BE49-F238E27FC236}">
                <a16:creationId xmlns:a16="http://schemas.microsoft.com/office/drawing/2014/main" id="{B8ADFF90-4F1C-4A0C-9DF6-E14F4666B627}"/>
              </a:ext>
            </a:extLst>
          </p:cNvPr>
          <p:cNvSpPr txBox="1">
            <a:spLocks/>
          </p:cNvSpPr>
          <p:nvPr/>
        </p:nvSpPr>
        <p:spPr>
          <a:xfrm>
            <a:off x="10607040" y="5356857"/>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dirty="0">
                <a:solidFill>
                  <a:schemeClr val="bg2"/>
                </a:solidFill>
              </a:rPr>
              <a:t>IBM® Services™</a:t>
            </a:r>
          </a:p>
          <a:p>
            <a:pPr>
              <a:lnSpc>
                <a:spcPct val="100000"/>
              </a:lnSpc>
              <a:spcBef>
                <a:spcPts val="0"/>
              </a:spcBef>
            </a:pPr>
            <a:r>
              <a:rPr lang="en-US" sz="1600" dirty="0">
                <a:solidFill>
                  <a:schemeClr val="bg2"/>
                </a:solidFill>
              </a:rPr>
              <a:t>IBM </a:t>
            </a:r>
            <a:r>
              <a:rPr lang="en-US" sz="1600" dirty="0" err="1">
                <a:solidFill>
                  <a:schemeClr val="bg2"/>
                </a:solidFill>
              </a:rPr>
              <a:t>QRadar</a:t>
            </a:r>
            <a:r>
              <a:rPr lang="en-US" sz="1600" dirty="0">
                <a:solidFill>
                  <a:schemeClr val="bg2"/>
                </a:solidFill>
              </a:rPr>
              <a:t>® on Cloud</a:t>
            </a:r>
          </a:p>
        </p:txBody>
      </p:sp>
      <p:sp>
        <p:nvSpPr>
          <p:cNvPr id="53" name="Content Placeholder 52">
            <a:extLst>
              <a:ext uri="{FF2B5EF4-FFF2-40B4-BE49-F238E27FC236}">
                <a16:creationId xmlns:a16="http://schemas.microsoft.com/office/drawing/2014/main" id="{AB549EA7-2D58-4F7D-A801-602CD7A50E0B}"/>
              </a:ext>
            </a:extLst>
          </p:cNvPr>
          <p:cNvSpPr>
            <a:spLocks noGrp="1"/>
          </p:cNvSpPr>
          <p:nvPr>
            <p:ph idx="4294967295"/>
          </p:nvPr>
        </p:nvSpPr>
        <p:spPr>
          <a:xfrm>
            <a:off x="3964413" y="2194560"/>
            <a:ext cx="6036692" cy="2971800"/>
          </a:xfrm>
        </p:spPr>
        <p:txBody>
          <a:bodyPr/>
          <a:lstStyle/>
          <a:p>
            <a:r>
              <a:rPr lang="en-GB" sz="1800" dirty="0">
                <a:solidFill>
                  <a:schemeClr val="tx1"/>
                </a:solidFill>
              </a:rPr>
              <a:t>To create the new “Basic DBS Check”, a criminal record checking service, DBS needed to do more than just develop software—it needed to transform its entire approach to project delivery.</a:t>
            </a:r>
            <a:br>
              <a:rPr lang="en-GB" sz="1800" dirty="0">
                <a:solidFill>
                  <a:schemeClr val="tx1"/>
                </a:solidFill>
              </a:rPr>
            </a:br>
            <a:br>
              <a:rPr lang="en-GB" sz="1800" dirty="0">
                <a:solidFill>
                  <a:schemeClr val="tx1"/>
                </a:solidFill>
              </a:rPr>
            </a:br>
            <a:r>
              <a:rPr lang="en-GB" sz="1800" dirty="0">
                <a:solidFill>
                  <a:schemeClr val="tx1"/>
                </a:solidFill>
              </a:rPr>
              <a:t>DBS worked with IBM to restructure its delivery methodology and adopt agile principles to deliver and continuously enhance its online Basic Check service.</a:t>
            </a:r>
            <a:br>
              <a:rPr lang="en-GB" sz="1800" dirty="0">
                <a:solidFill>
                  <a:schemeClr val="tx1"/>
                </a:solidFill>
              </a:rPr>
            </a:br>
            <a:br>
              <a:rPr lang="en-GB" sz="1800" dirty="0">
                <a:solidFill>
                  <a:schemeClr val="tx1"/>
                </a:solidFill>
              </a:rPr>
            </a:br>
            <a:r>
              <a:rPr lang="en-US" sz="1800" dirty="0">
                <a:solidFill>
                  <a:schemeClr val="tx1"/>
                </a:solidFill>
              </a:rPr>
              <a:t>Since launching the new service, DBS has achieved a customer satisfaction rating of 93 percent and reduced its operational and hosting costs by 40 percent.</a:t>
            </a:r>
          </a:p>
        </p:txBody>
      </p:sp>
      <p:sp>
        <p:nvSpPr>
          <p:cNvPr id="15" name="Content Placeholder 59">
            <a:hlinkClick r:id="rId4"/>
            <a:extLst>
              <a:ext uri="{FF2B5EF4-FFF2-40B4-BE49-F238E27FC236}">
                <a16:creationId xmlns:a16="http://schemas.microsoft.com/office/drawing/2014/main" id="{C91220A5-3BB1-234B-B7CE-E24DF0E05CC4}"/>
              </a:ext>
            </a:extLst>
          </p:cNvPr>
          <p:cNvSpPr txBox="1">
            <a:spLocks/>
          </p:cNvSpPr>
          <p:nvPr/>
        </p:nvSpPr>
        <p:spPr>
          <a:xfrm>
            <a:off x="449490" y="6092582"/>
            <a:ext cx="3566160" cy="49109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b="1" dirty="0">
                <a:solidFill>
                  <a:schemeClr val="bg2"/>
                </a:solidFill>
              </a:rPr>
              <a:t>Read the full story</a:t>
            </a:r>
          </a:p>
        </p:txBody>
      </p:sp>
      <p:sp>
        <p:nvSpPr>
          <p:cNvPr id="16" name="Content Placeholder 59">
            <a:extLst>
              <a:ext uri="{FF2B5EF4-FFF2-40B4-BE49-F238E27FC236}">
                <a16:creationId xmlns:a16="http://schemas.microsoft.com/office/drawing/2014/main" id="{24ABD6DD-8D4B-264A-AE0A-86DDC9E687CB}"/>
              </a:ext>
            </a:extLst>
          </p:cNvPr>
          <p:cNvSpPr txBox="1">
            <a:spLocks/>
          </p:cNvSpPr>
          <p:nvPr/>
        </p:nvSpPr>
        <p:spPr>
          <a:xfrm>
            <a:off x="12013327" y="534204"/>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dirty="0">
                <a:solidFill>
                  <a:schemeClr val="bg2"/>
                </a:solidFill>
              </a:rPr>
              <a:t>Government</a:t>
            </a:r>
          </a:p>
        </p:txBody>
      </p:sp>
      <p:sp>
        <p:nvSpPr>
          <p:cNvPr id="18" name="Content Placeholder 59">
            <a:extLst>
              <a:ext uri="{FF2B5EF4-FFF2-40B4-BE49-F238E27FC236}">
                <a16:creationId xmlns:a16="http://schemas.microsoft.com/office/drawing/2014/main" id="{AED78D62-7852-4470-AE9E-245C24BF87D8}"/>
              </a:ext>
            </a:extLst>
          </p:cNvPr>
          <p:cNvSpPr txBox="1">
            <a:spLocks/>
          </p:cNvSpPr>
          <p:nvPr/>
        </p:nvSpPr>
        <p:spPr>
          <a:xfrm>
            <a:off x="12024360" y="124193"/>
            <a:ext cx="23774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2400" dirty="0">
                <a:solidFill>
                  <a:schemeClr val="bg2"/>
                </a:solidFill>
              </a:rPr>
              <a:t>IBM Services</a:t>
            </a:r>
          </a:p>
        </p:txBody>
      </p:sp>
      <p:pic>
        <p:nvPicPr>
          <p:cNvPr id="3" name="Picture 2" descr="A picture containing food, drawing&#10;&#10;Description automatically generated">
            <a:extLst>
              <a:ext uri="{FF2B5EF4-FFF2-40B4-BE49-F238E27FC236}">
                <a16:creationId xmlns:a16="http://schemas.microsoft.com/office/drawing/2014/main" id="{0FF5B75F-DF2B-4A02-BE50-FE288EA78A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490" y="392493"/>
            <a:ext cx="1796680" cy="976196"/>
          </a:xfrm>
          <a:prstGeom prst="rect">
            <a:avLst/>
          </a:prstGeom>
        </p:spPr>
      </p:pic>
      <p:sp>
        <p:nvSpPr>
          <p:cNvPr id="2" name="Rectangle 1">
            <a:hlinkClick r:id="rId6"/>
            <a:extLst>
              <a:ext uri="{FF2B5EF4-FFF2-40B4-BE49-F238E27FC236}">
                <a16:creationId xmlns:a16="http://schemas.microsoft.com/office/drawing/2014/main" id="{C1809F26-11C2-4302-936A-7D982975CDC9}"/>
              </a:ext>
            </a:extLst>
          </p:cNvPr>
          <p:cNvSpPr/>
          <p:nvPr/>
        </p:nvSpPr>
        <p:spPr>
          <a:xfrm>
            <a:off x="10619830" y="5840338"/>
            <a:ext cx="2227490" cy="26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Tree>
    <p:extLst>
      <p:ext uri="{BB962C8B-B14F-4D97-AF65-F5344CB8AC3E}">
        <p14:creationId xmlns:p14="http://schemas.microsoft.com/office/powerpoint/2010/main" val="671705651"/>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12523</TotalTime>
  <Words>356</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vt:i4>
      </vt:variant>
    </vt:vector>
  </HeadingPairs>
  <TitlesOfParts>
    <vt:vector size="14" baseType="lpstr">
      <vt:lpstr>.AppleSystemUIFont</vt:lpstr>
      <vt:lpstr>Arial</vt:lpstr>
      <vt:lpstr>Arial Regular</vt:lpstr>
      <vt:lpstr>Calibri</vt:lpstr>
      <vt:lpstr>IBM Plex Mono</vt:lpstr>
      <vt:lpstr>IBM Plex Sans</vt:lpstr>
      <vt:lpstr>IBM Plex Sans Regular</vt:lpstr>
      <vt:lpstr>LucidaGrande</vt:lpstr>
      <vt:lpstr>Wingdings</vt:lpstr>
      <vt:lpstr>1_COVERS</vt:lpstr>
      <vt:lpstr>2_Dark Background</vt:lpstr>
      <vt:lpstr>3_Light Background</vt:lpstr>
      <vt:lpstr>4_Color Block</vt:lpstr>
      <vt:lpstr>How can  governments rapidly develop customer-centric digital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Haya Green</cp:lastModifiedBy>
  <cp:revision>392</cp:revision>
  <cp:lastPrinted>2017-10-24T19:02:10Z</cp:lastPrinted>
  <dcterms:created xsi:type="dcterms:W3CDTF">2017-10-15T17:28:19Z</dcterms:created>
  <dcterms:modified xsi:type="dcterms:W3CDTF">2020-07-02T15:27:46Z</dcterms:modified>
</cp:coreProperties>
</file>