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Lst>
  <p:notesMasterIdLst>
    <p:notesMasterId r:id="rId12"/>
  </p:notesMasterIdLst>
  <p:handoutMasterIdLst>
    <p:handoutMasterId r:id="rId13"/>
  </p:handoutMasterIdLst>
  <p:sldIdLst>
    <p:sldId id="257" r:id="rId3"/>
    <p:sldId id="722" r:id="rId4"/>
    <p:sldId id="398" r:id="rId5"/>
    <p:sldId id="366" r:id="rId6"/>
    <p:sldId id="367" r:id="rId7"/>
    <p:sldId id="9989" r:id="rId8"/>
    <p:sldId id="738" r:id="rId9"/>
    <p:sldId id="740" r:id="rId10"/>
    <p:sldId id="74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0FF"/>
    <a:srgbClr val="DFF4FF"/>
    <a:srgbClr val="6889F0"/>
    <a:srgbClr val="F8F9F8"/>
    <a:srgbClr val="EDE9E7"/>
    <a:srgbClr val="ED21E7"/>
    <a:srgbClr val="A3A3A3"/>
    <a:srgbClr val="272727"/>
    <a:srgbClr val="626262"/>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9" autoAdjust="0"/>
    <p:restoredTop sz="82654" autoAdjust="0"/>
  </p:normalViewPr>
  <p:slideViewPr>
    <p:cSldViewPr snapToGrid="0" snapToObjects="1">
      <p:cViewPr varScale="1">
        <p:scale>
          <a:sx n="135" d="100"/>
          <a:sy n="135" d="100"/>
        </p:scale>
        <p:origin x="1120" y="168"/>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F0A814-E159-894C-8692-31D5C36A64BD}" type="datetimeFigureOut">
              <a:rPr lang="en-US" smtClean="0">
                <a:latin typeface="Arial" charset="0"/>
              </a:rPr>
              <a:t>12/18/19</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39A7B8-3F3E-8A42-880B-CE0E7C88867F}"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432744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70E50384-CE9B-A84A-859E-C8C6A6081C60}" type="datetimeFigureOut">
              <a:rPr lang="en-US" smtClean="0"/>
              <a:pPr/>
              <a:t>12/18/19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EDDE39F7-555F-4E49-87AD-0EBF9F90242A}" type="slidenum">
              <a:rPr lang="en-US" smtClean="0"/>
              <a:pPr/>
              <a:t>‹#›</a:t>
            </a:fld>
            <a:endParaRPr lang="en-US" dirty="0"/>
          </a:p>
        </p:txBody>
      </p:sp>
    </p:spTree>
    <p:extLst>
      <p:ext uri="{BB962C8B-B14F-4D97-AF65-F5344CB8AC3E}">
        <p14:creationId xmlns:p14="http://schemas.microsoft.com/office/powerpoint/2010/main" val="30119501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1</a:t>
            </a:fld>
            <a:endParaRPr lang="en-US"/>
          </a:p>
        </p:txBody>
      </p:sp>
    </p:spTree>
    <p:extLst>
      <p:ext uri="{BB962C8B-B14F-4D97-AF65-F5344CB8AC3E}">
        <p14:creationId xmlns:p14="http://schemas.microsoft.com/office/powerpoint/2010/main" val="136064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3</a:t>
            </a:fld>
            <a:endParaRPr lang="en-US"/>
          </a:p>
        </p:txBody>
      </p:sp>
    </p:spTree>
    <p:extLst>
      <p:ext uri="{BB962C8B-B14F-4D97-AF65-F5344CB8AC3E}">
        <p14:creationId xmlns:p14="http://schemas.microsoft.com/office/powerpoint/2010/main" val="67854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4</a:t>
            </a:fld>
            <a:endParaRPr lang="en-US"/>
          </a:p>
        </p:txBody>
      </p:sp>
    </p:spTree>
    <p:extLst>
      <p:ext uri="{BB962C8B-B14F-4D97-AF65-F5344CB8AC3E}">
        <p14:creationId xmlns:p14="http://schemas.microsoft.com/office/powerpoint/2010/main" val="83282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E39F7-555F-4E49-87AD-0EBF9F90242A}" type="slidenum">
              <a:rPr lang="en-US" smtClean="0"/>
              <a:t>5</a:t>
            </a:fld>
            <a:endParaRPr lang="en-US"/>
          </a:p>
        </p:txBody>
      </p:sp>
    </p:spTree>
    <p:extLst>
      <p:ext uri="{BB962C8B-B14F-4D97-AF65-F5344CB8AC3E}">
        <p14:creationId xmlns:p14="http://schemas.microsoft.com/office/powerpoint/2010/main" val="87970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43CFFC-595B-7444-9552-4CD1D2F0727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42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E39F7-555F-4E49-87AD-0EBF9F90242A}" type="slidenum">
              <a:rPr lang="en-US" smtClean="0"/>
              <a:pPr/>
              <a:t>7</a:t>
            </a:fld>
            <a:endParaRPr lang="en-US" dirty="0"/>
          </a:p>
        </p:txBody>
      </p:sp>
    </p:spTree>
    <p:extLst>
      <p:ext uri="{BB962C8B-B14F-4D97-AF65-F5344CB8AC3E}">
        <p14:creationId xmlns:p14="http://schemas.microsoft.com/office/powerpoint/2010/main" val="4116446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2.emf"/><Relationship Id="rId7" Type="http://schemas.openxmlformats.org/officeDocument/2006/relationships/image" Target="../media/image13.tiff"/><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3.emf"/><Relationship Id="rId7" Type="http://schemas.openxmlformats.org/officeDocument/2006/relationships/image" Target="../media/image13.tiff"/><Relationship Id="rId2" Type="http://schemas.openxmlformats.org/officeDocument/2006/relationships/image" Target="../media/image2.emf"/><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
        <p:nvSpPr>
          <p:cNvPr id="4" name="Text Placeholder 3"/>
          <p:cNvSpPr>
            <a:spLocks noGrp="1"/>
          </p:cNvSpPr>
          <p:nvPr>
            <p:ph type="body" sz="quarter" idx="10" hasCustomPrompt="1"/>
          </p:nvPr>
        </p:nvSpPr>
        <p:spPr>
          <a:xfrm>
            <a:off x="12573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7"/>
          <p:cNvSpPr>
            <a:spLocks noGrp="1"/>
          </p:cNvSpPr>
          <p:nvPr>
            <p:ph type="body" sz="quarter" idx="11" hasCustomPrompt="1"/>
          </p:nvPr>
        </p:nvSpPr>
        <p:spPr>
          <a:xfrm>
            <a:off x="125730" y="2530534"/>
            <a:ext cx="3048000" cy="755434"/>
          </a:xfrm>
        </p:spPr>
        <p:txBody>
          <a:bodyPr>
            <a:noAutofit/>
          </a:bodyPr>
          <a:lstStyle>
            <a:lvl1pPr marL="0" indent="0">
              <a:spcBef>
                <a:spcPts val="0"/>
              </a:spcBef>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information</a:t>
            </a:r>
          </a:p>
        </p:txBody>
      </p:sp>
      <p:sp>
        <p:nvSpPr>
          <p:cNvPr id="5" name="Text Placeholder 4"/>
          <p:cNvSpPr>
            <a:spLocks noGrp="1"/>
          </p:cNvSpPr>
          <p:nvPr>
            <p:ph type="body" sz="quarter" idx="13" hasCustomPrompt="1"/>
          </p:nvPr>
        </p:nvSpPr>
        <p:spPr>
          <a:xfrm>
            <a:off x="125730" y="750463"/>
            <a:ext cx="6097269" cy="801066"/>
          </a:xfrm>
        </p:spPr>
        <p:txBody>
          <a:bodyPr>
            <a:normAutofit/>
          </a:bodyPr>
          <a:lstStyle>
            <a:lvl1pPr marL="0" indent="0">
              <a:buNone/>
              <a:defRPr sz="1600">
                <a:solidFill>
                  <a:srgbClr val="FFFFFF"/>
                </a:solidFill>
              </a:defRPr>
            </a:lvl1pPr>
          </a:lstStyle>
          <a:p>
            <a:pPr lvl="0"/>
            <a:r>
              <a:rPr lang="en-US" dirty="0"/>
              <a:t>Subtitle</a:t>
            </a:r>
          </a:p>
        </p:txBody>
      </p:sp>
      <p:pic>
        <p:nvPicPr>
          <p:cNvPr id="15" name="Picture 14"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6" name="Picture 15"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Tree>
    <p:extLst>
      <p:ext uri="{BB962C8B-B14F-4D97-AF65-F5344CB8AC3E}">
        <p14:creationId xmlns:p14="http://schemas.microsoft.com/office/powerpoint/2010/main" val="30499800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1961968" y="1269882"/>
            <a:ext cx="7070664" cy="3307383"/>
          </a:xfrm>
        </p:spPr>
        <p:txBody>
          <a:bodyPr>
            <a:normAutofit/>
          </a:bodyPr>
          <a:lstStyle>
            <a:lvl1pPr marL="0" indent="0">
              <a:buNone/>
              <a:defRPr sz="1200" baseline="0"/>
            </a:lvl1pPr>
          </a:lstStyle>
          <a:p>
            <a:pPr lvl="0"/>
            <a:r>
              <a:rPr lang="en-US" dirty="0"/>
              <a:t>Content</a:t>
            </a:r>
          </a:p>
        </p:txBody>
      </p:sp>
      <p:sp>
        <p:nvSpPr>
          <p:cNvPr id="11" name="Text Placeholder 5"/>
          <p:cNvSpPr>
            <a:spLocks noGrp="1"/>
          </p:cNvSpPr>
          <p:nvPr>
            <p:ph type="body" sz="quarter" idx="22" hasCustomPrompt="1"/>
          </p:nvPr>
        </p:nvSpPr>
        <p:spPr>
          <a:xfrm>
            <a:off x="125730" y="1269882"/>
            <a:ext cx="1722500" cy="3307383"/>
          </a:xfrm>
        </p:spPr>
        <p:txBody>
          <a:bodyPr>
            <a:normAutofit/>
          </a:bodyPr>
          <a:lstStyle>
            <a:lvl1pPr marL="0" indent="0">
              <a:buNone/>
              <a:defRPr sz="1200" baseline="0"/>
            </a:lvl1pPr>
          </a:lstStyle>
          <a:p>
            <a:pPr lvl="0"/>
            <a:r>
              <a:rPr lang="en-US" dirty="0"/>
              <a:t>Content</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0"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7032029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alpha val="30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25730" y="1270000"/>
            <a:ext cx="8897424" cy="3203260"/>
          </a:xfrm>
        </p:spPr>
        <p:txBody>
          <a:bodyPr>
            <a:normAutofit/>
          </a:bodyPr>
          <a:lstStyle>
            <a:lvl1pPr marL="0" indent="0" algn="ctr">
              <a:buNone/>
              <a:defRPr sz="1400" baseline="0"/>
            </a:lvl1pPr>
          </a:lstStyle>
          <a:p>
            <a:r>
              <a:rPr lang="en-US"/>
              <a:t>Drag picture to placeholder or click icon to add</a:t>
            </a:r>
            <a:endParaRPr lang="en-US" dirty="0"/>
          </a:p>
        </p:txBody>
      </p:sp>
      <p:pic>
        <p:nvPicPr>
          <p:cNvPr id="10" name="Picture 9"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1"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35231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2">
    <p:bg>
      <p:bgRef idx="1001">
        <a:schemeClr val="bg1"/>
      </p:bgRef>
    </p:bg>
    <p:spTree>
      <p:nvGrpSpPr>
        <p:cNvPr id="1" name=""/>
        <p:cNvGrpSpPr/>
        <p:nvPr/>
      </p:nvGrpSpPr>
      <p:grpSpPr>
        <a:xfrm>
          <a:off x="0" y="0"/>
          <a:ext cx="0" cy="0"/>
          <a:chOff x="0" y="0"/>
          <a:chExt cx="0" cy="0"/>
        </a:xfrm>
      </p:grpSpPr>
      <p:pic>
        <p:nvPicPr>
          <p:cNvPr id="11" name="Picture 10"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6" name="Text Placeholder 5"/>
          <p:cNvSpPr>
            <a:spLocks noGrp="1"/>
          </p:cNvSpPr>
          <p:nvPr>
            <p:ph type="body" sz="quarter" idx="22" hasCustomPrompt="1"/>
          </p:nvPr>
        </p:nvSpPr>
        <p:spPr>
          <a:xfrm>
            <a:off x="125413" y="1241871"/>
            <a:ext cx="1985951" cy="3340289"/>
          </a:xfrm>
        </p:spPr>
        <p:txBody>
          <a:bodyPr>
            <a:normAutofit/>
          </a:bodyPr>
          <a:lstStyle>
            <a:lvl1pPr marL="0" indent="0">
              <a:buNone/>
              <a:defRPr sz="1800" baseline="0"/>
            </a:lvl1pPr>
          </a:lstStyle>
          <a:p>
            <a:pPr lvl="0"/>
            <a:r>
              <a:rPr lang="en-US" dirty="0"/>
              <a:t>Body copy</a:t>
            </a:r>
          </a:p>
        </p:txBody>
      </p:sp>
      <p:sp>
        <p:nvSpPr>
          <p:cNvPr id="17" name="Text Placeholder 5"/>
          <p:cNvSpPr>
            <a:spLocks noGrp="1"/>
          </p:cNvSpPr>
          <p:nvPr>
            <p:ph type="body" sz="quarter" idx="24" hasCustomPrompt="1"/>
          </p:nvPr>
        </p:nvSpPr>
        <p:spPr>
          <a:xfrm>
            <a:off x="2277730" y="1339759"/>
            <a:ext cx="1719111" cy="3246111"/>
          </a:xfrm>
        </p:spPr>
        <p:txBody>
          <a:bodyPr>
            <a:normAutofit/>
          </a:bodyPr>
          <a:lstStyle>
            <a:lvl1pPr marL="0" indent="0">
              <a:buNone/>
              <a:defRPr sz="1400" baseline="0"/>
            </a:lvl1pPr>
          </a:lstStyle>
          <a:p>
            <a:pPr lvl="0"/>
            <a:r>
              <a:rPr lang="en-US" dirty="0"/>
              <a:t>Detail copy</a:t>
            </a:r>
          </a:p>
        </p:txBody>
      </p:sp>
      <p:sp>
        <p:nvSpPr>
          <p:cNvPr id="18" name="Text Placeholder 2"/>
          <p:cNvSpPr>
            <a:spLocks noGrp="1"/>
          </p:cNvSpPr>
          <p:nvPr>
            <p:ph type="body" sz="quarter" idx="25" hasCustomPrompt="1"/>
          </p:nvPr>
        </p:nvSpPr>
        <p:spPr>
          <a:xfrm>
            <a:off x="4168775" y="1241871"/>
            <a:ext cx="4787999" cy="2560611"/>
          </a:xfrm>
        </p:spPr>
        <p:txBody>
          <a:bodyPr>
            <a:normAutofit/>
          </a:bodyPr>
          <a:lstStyle>
            <a:lvl1pPr marL="0" indent="0">
              <a:buNone/>
              <a:defRPr sz="2400" baseline="0"/>
            </a:lvl1pPr>
          </a:lstStyle>
          <a:p>
            <a:pPr lvl="0"/>
            <a:r>
              <a:rPr lang="en-US" dirty="0"/>
              <a:t>Quote, stat, etc.</a:t>
            </a:r>
          </a:p>
        </p:txBody>
      </p:sp>
      <p:sp>
        <p:nvSpPr>
          <p:cNvPr id="19"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0" name="Picture 19"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0" name="TextBox 9"/>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8910228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ull-Width Copy">
    <p:bg>
      <p:bgRef idx="1001">
        <a:schemeClr val="bg1"/>
      </p:bgRef>
    </p:bg>
    <p:spTree>
      <p:nvGrpSpPr>
        <p:cNvPr id="1" name=""/>
        <p:cNvGrpSpPr/>
        <p:nvPr/>
      </p:nvGrpSpPr>
      <p:grpSpPr>
        <a:xfrm>
          <a:off x="0" y="0"/>
          <a:ext cx="0" cy="0"/>
          <a:chOff x="0" y="0"/>
          <a:chExt cx="0" cy="0"/>
        </a:xfrm>
      </p:grpSpPr>
      <p:sp>
        <p:nvSpPr>
          <p:cNvPr id="11" name="Text Placeholder 5"/>
          <p:cNvSpPr>
            <a:spLocks noGrp="1"/>
          </p:cNvSpPr>
          <p:nvPr>
            <p:ph type="body" sz="quarter" idx="22" hasCustomPrompt="1"/>
          </p:nvPr>
        </p:nvSpPr>
        <p:spPr>
          <a:xfrm>
            <a:off x="125730" y="1269882"/>
            <a:ext cx="8897424" cy="2966219"/>
          </a:xfrm>
        </p:spPr>
        <p:txBody>
          <a:bodyPr>
            <a:normAutofit/>
          </a:bodyPr>
          <a:lstStyle>
            <a:lvl1pPr marL="171450" indent="-171450">
              <a:buFont typeface="Arial"/>
              <a:buChar char="•"/>
              <a:defRPr sz="1200"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3"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8" name="Picture 7"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6062062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1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1" name="Picture 10"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3" name="Text Placeholder 7"/>
          <p:cNvSpPr>
            <a:spLocks noGrp="1"/>
          </p:cNvSpPr>
          <p:nvPr>
            <p:ph type="body" sz="quarter" idx="26"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9678817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3523340" cy="3068150"/>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9" name="Content Placeholder 4"/>
          <p:cNvSpPr>
            <a:spLocks noGrp="1"/>
          </p:cNvSpPr>
          <p:nvPr>
            <p:ph sz="quarter" idx="24" hasCustomPrompt="1"/>
          </p:nvPr>
        </p:nvSpPr>
        <p:spPr>
          <a:xfrm>
            <a:off x="4085966" y="341163"/>
            <a:ext cx="1495648" cy="1318152"/>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5773819" y="1922893"/>
            <a:ext cx="1495648" cy="1318152"/>
          </a:xfrm>
        </p:spPr>
        <p:txBody>
          <a:bodyPr anchor="ctr">
            <a:normAutofit/>
          </a:bodyPr>
          <a:lstStyle>
            <a:lvl1pPr marL="0" indent="0" algn="ctr">
              <a:buNone/>
              <a:defRPr sz="1200" baseline="0"/>
            </a:lvl1pPr>
          </a:lstStyle>
          <a:p>
            <a:pPr lvl="0"/>
            <a:r>
              <a:rPr lang="en-US" dirty="0"/>
              <a:t>Content</a:t>
            </a:r>
          </a:p>
        </p:txBody>
      </p:sp>
      <p:sp>
        <p:nvSpPr>
          <p:cNvPr id="13" name="Content Placeholder 4"/>
          <p:cNvSpPr>
            <a:spLocks noGrp="1"/>
          </p:cNvSpPr>
          <p:nvPr>
            <p:ph sz="quarter" idx="27" hasCustomPrompt="1"/>
          </p:nvPr>
        </p:nvSpPr>
        <p:spPr>
          <a:xfrm>
            <a:off x="7461672" y="3523577"/>
            <a:ext cx="1495648" cy="1318152"/>
          </a:xfrm>
        </p:spPr>
        <p:txBody>
          <a:bodyPr anchor="ctr">
            <a:normAutofit/>
          </a:bodyPr>
          <a:lstStyle>
            <a:lvl1pPr marL="0" indent="0" algn="ctr">
              <a:buNone/>
              <a:defRPr sz="1200" baseline="0"/>
            </a:lvl1pPr>
          </a:lstStyle>
          <a:p>
            <a:pPr lvl="0"/>
            <a:r>
              <a:rPr lang="en-US" dirty="0"/>
              <a:t>Content</a:t>
            </a:r>
          </a:p>
        </p:txBody>
      </p:sp>
      <p:pic>
        <p:nvPicPr>
          <p:cNvPr id="11" name="Picture 10"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3" name="Picture 2" descr="3Grid_Dar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96651" y="241173"/>
            <a:ext cx="6353438" cy="4669665"/>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98111761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730" y="1270000"/>
            <a:ext cx="2084695" cy="2965450"/>
          </a:xfrm>
        </p:spPr>
        <p:txBody>
          <a:bodyP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2396640" y="1270000"/>
            <a:ext cx="2084695" cy="2965450"/>
          </a:xfrm>
        </p:spPr>
        <p:txBody>
          <a:bodyP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6" hasCustomPrompt="1"/>
          </p:nvPr>
        </p:nvSpPr>
        <p:spPr>
          <a:xfrm>
            <a:off x="4667550" y="1270000"/>
            <a:ext cx="2084695" cy="2965450"/>
          </a:xfrm>
        </p:spPr>
        <p:txBody>
          <a:bodyPr>
            <a:normAutofit/>
          </a:bodyPr>
          <a:lstStyle>
            <a:lvl1pPr marL="0" indent="0" algn="ctr">
              <a:buNone/>
              <a:defRPr sz="1200" baseline="0"/>
            </a:lvl1pPr>
          </a:lstStyle>
          <a:p>
            <a:pPr lvl="0"/>
            <a:r>
              <a:rPr lang="en-US" dirty="0"/>
              <a:t>Content</a:t>
            </a:r>
          </a:p>
        </p:txBody>
      </p:sp>
      <p:sp>
        <p:nvSpPr>
          <p:cNvPr id="11" name="Content Placeholder 4"/>
          <p:cNvSpPr>
            <a:spLocks noGrp="1"/>
          </p:cNvSpPr>
          <p:nvPr>
            <p:ph sz="quarter" idx="27" hasCustomPrompt="1"/>
          </p:nvPr>
        </p:nvSpPr>
        <p:spPr>
          <a:xfrm>
            <a:off x="6938459" y="1270000"/>
            <a:ext cx="2084695" cy="2965450"/>
          </a:xfrm>
        </p:spPr>
        <p:txBody>
          <a:bodyPr>
            <a:normAutofit/>
          </a:bodyPr>
          <a:lstStyle>
            <a:lvl1pPr marL="0" indent="0" algn="ctr">
              <a:buNone/>
              <a:defRPr sz="1200" baseline="0"/>
            </a:lvl1pPr>
          </a:lstStyle>
          <a:p>
            <a:pPr lvl="0"/>
            <a:r>
              <a:rPr lang="en-US" dirty="0"/>
              <a:t>Content</a:t>
            </a:r>
          </a:p>
        </p:txBody>
      </p:sp>
      <p:pic>
        <p:nvPicPr>
          <p:cNvPr id="12" name="Picture 1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3" name="Picture 1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5"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83668380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py w/ Supporting Objec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800"/>
            <a:ext cx="9144000" cy="5021354"/>
          </a:xfrm>
          <a:prstGeom prst="rect">
            <a:avLst/>
          </a:prstGeom>
        </p:spPr>
      </p:pic>
      <p:sp>
        <p:nvSpPr>
          <p:cNvPr id="8" name="Text Placeholder 7"/>
          <p:cNvSpPr>
            <a:spLocks noGrp="1"/>
          </p:cNvSpPr>
          <p:nvPr>
            <p:ph type="body" sz="quarter" idx="13" hasCustomPrompt="1"/>
          </p:nvPr>
        </p:nvSpPr>
        <p:spPr>
          <a:xfrm>
            <a:off x="125729" y="144464"/>
            <a:ext cx="5286267" cy="1191756"/>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3" name="Content Placeholder 4"/>
          <p:cNvSpPr>
            <a:spLocks noGrp="1"/>
          </p:cNvSpPr>
          <p:nvPr>
            <p:ph sz="quarter" idx="27" hasCustomPrompt="1"/>
          </p:nvPr>
        </p:nvSpPr>
        <p:spPr>
          <a:xfrm>
            <a:off x="5149014" y="3160913"/>
            <a:ext cx="916971" cy="892584"/>
          </a:xfrm>
        </p:spPr>
        <p:txBody>
          <a:bodyPr anchor="ctr">
            <a:normAutofit/>
          </a:bodyPr>
          <a:lstStyle>
            <a:lvl1pPr marL="0" indent="0" algn="ctr">
              <a:buNone/>
              <a:defRPr sz="1200" baseline="0"/>
            </a:lvl1pPr>
          </a:lstStyle>
          <a:p>
            <a:pPr lvl="0"/>
            <a:r>
              <a:rPr lang="en-US" dirty="0"/>
              <a:t>Content</a:t>
            </a:r>
          </a:p>
        </p:txBody>
      </p:sp>
      <p:sp>
        <p:nvSpPr>
          <p:cNvPr id="7" name="Content Placeholder 4"/>
          <p:cNvSpPr>
            <a:spLocks noGrp="1"/>
          </p:cNvSpPr>
          <p:nvPr>
            <p:ph sz="quarter" idx="28" hasCustomPrompt="1"/>
          </p:nvPr>
        </p:nvSpPr>
        <p:spPr>
          <a:xfrm>
            <a:off x="6170993" y="2128720"/>
            <a:ext cx="916971" cy="892584"/>
          </a:xfrm>
        </p:spPr>
        <p:txBody>
          <a:bodyPr anchor="ct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9" hasCustomPrompt="1"/>
          </p:nvPr>
        </p:nvSpPr>
        <p:spPr>
          <a:xfrm>
            <a:off x="3088269" y="3170390"/>
            <a:ext cx="916971" cy="892584"/>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30" hasCustomPrompt="1"/>
          </p:nvPr>
        </p:nvSpPr>
        <p:spPr>
          <a:xfrm>
            <a:off x="4110248" y="2138197"/>
            <a:ext cx="916971" cy="892584"/>
          </a:xfrm>
        </p:spPr>
        <p:txBody>
          <a:bodyPr anchor="ctr">
            <a:normAutofit/>
          </a:bodyPr>
          <a:lstStyle>
            <a:lvl1pPr marL="0" indent="0" algn="ctr">
              <a:buNone/>
              <a:defRPr sz="1200" baseline="0"/>
            </a:lvl1pPr>
          </a:lstStyle>
          <a:p>
            <a:pPr lvl="0"/>
            <a:r>
              <a:rPr lang="en-US" dirty="0"/>
              <a:t>Content</a:t>
            </a:r>
          </a:p>
        </p:txBody>
      </p:sp>
      <p:sp>
        <p:nvSpPr>
          <p:cNvPr id="12" name="Content Placeholder 4"/>
          <p:cNvSpPr>
            <a:spLocks noGrp="1"/>
          </p:cNvSpPr>
          <p:nvPr>
            <p:ph sz="quarter" idx="31" hasCustomPrompt="1"/>
          </p:nvPr>
        </p:nvSpPr>
        <p:spPr>
          <a:xfrm>
            <a:off x="2059578" y="4194652"/>
            <a:ext cx="916971" cy="892584"/>
          </a:xfrm>
        </p:spPr>
        <p:txBody>
          <a:bodyPr anchor="ctr">
            <a:normAutofit/>
          </a:bodyPr>
          <a:lstStyle>
            <a:lvl1pPr marL="0" indent="0" algn="ctr">
              <a:buNone/>
              <a:defRPr sz="1200" baseline="0"/>
            </a:lvl1pPr>
          </a:lstStyle>
          <a:p>
            <a:pPr lvl="0"/>
            <a:r>
              <a:rPr lang="en-US" dirty="0"/>
              <a:t>Content</a:t>
            </a:r>
          </a:p>
        </p:txBody>
      </p:sp>
      <p:sp>
        <p:nvSpPr>
          <p:cNvPr id="14" name="Content Placeholder 4"/>
          <p:cNvSpPr>
            <a:spLocks noGrp="1"/>
          </p:cNvSpPr>
          <p:nvPr>
            <p:ph sz="quarter" idx="32" hasCustomPrompt="1"/>
          </p:nvPr>
        </p:nvSpPr>
        <p:spPr>
          <a:xfrm>
            <a:off x="1024809" y="3162459"/>
            <a:ext cx="916971" cy="892584"/>
          </a:xfrm>
        </p:spPr>
        <p:txBody>
          <a:bodyPr anchor="ctr">
            <a:normAutofit/>
          </a:bodyPr>
          <a:lstStyle>
            <a:lvl1pPr marL="0" indent="0" algn="ctr">
              <a:buNone/>
              <a:defRPr sz="1200" baseline="0"/>
            </a:lvl1pPr>
          </a:lstStyle>
          <a:p>
            <a:pPr lvl="0"/>
            <a:r>
              <a:rPr lang="en-US" dirty="0"/>
              <a:t>Content</a:t>
            </a:r>
          </a:p>
        </p:txBody>
      </p:sp>
      <p:pic>
        <p:nvPicPr>
          <p:cNvPr id="17" name="Picture 16"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5" name="Picture 14"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6" name="TextBox 15"/>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51106832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431950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2"/>
            <a:ext cx="4319500" cy="3307383"/>
          </a:xfrm>
        </p:spPr>
        <p:txBody>
          <a:bodyPr>
            <a:normAutofit/>
          </a:bodyPr>
          <a:lstStyle>
            <a:lvl1pPr marL="0" indent="0">
              <a:buNone/>
              <a:defRPr sz="1200" baseline="0"/>
            </a:lvl1pPr>
          </a:lstStyle>
          <a:p>
            <a:pPr lvl="0"/>
            <a:r>
              <a:rPr lang="en-US" dirty="0"/>
              <a:t>Content</a:t>
            </a:r>
          </a:p>
        </p:txBody>
      </p:sp>
      <p:pic>
        <p:nvPicPr>
          <p:cNvPr id="7" name="Picture 6"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9" name="Content Placeholder 2"/>
          <p:cNvSpPr>
            <a:spLocks noGrp="1"/>
          </p:cNvSpPr>
          <p:nvPr>
            <p:ph sz="quarter" idx="16" hasCustomPrompt="1"/>
          </p:nvPr>
        </p:nvSpPr>
        <p:spPr>
          <a:xfrm>
            <a:off x="4577924" y="1269881"/>
            <a:ext cx="4566075" cy="3307384"/>
          </a:xfrm>
        </p:spPr>
        <p:txBody>
          <a:bodyPr>
            <a:normAutofit/>
          </a:bodyPr>
          <a:lstStyle>
            <a:lvl1pPr marL="0" indent="0">
              <a:buNone/>
              <a:defRPr sz="1200" baseline="0"/>
            </a:lvl1pPr>
          </a:lstStyle>
          <a:p>
            <a:pPr lvl="0"/>
            <a:r>
              <a:rPr lang="en-US" dirty="0"/>
              <a:t>Content</a:t>
            </a:r>
          </a:p>
        </p:txBody>
      </p:sp>
      <p:sp>
        <p:nvSpPr>
          <p:cNvPr id="14" name="Text Placeholder 7"/>
          <p:cNvSpPr>
            <a:spLocks noGrp="1"/>
          </p:cNvSpPr>
          <p:nvPr>
            <p:ph type="body" sz="quarter" idx="2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31614184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1961968" y="1269882"/>
            <a:ext cx="7070664" cy="3307383"/>
          </a:xfrm>
        </p:spPr>
        <p:txBody>
          <a:bodyPr>
            <a:normAutofit/>
          </a:bodyPr>
          <a:lstStyle>
            <a:lvl1pPr marL="0" indent="0">
              <a:buNone/>
              <a:defRPr sz="1200" baseline="0"/>
            </a:lvl1pPr>
          </a:lstStyle>
          <a:p>
            <a:pPr lvl="0"/>
            <a:r>
              <a:rPr lang="en-US" dirty="0"/>
              <a:t>Content</a:t>
            </a:r>
          </a:p>
        </p:txBody>
      </p:sp>
      <p:sp>
        <p:nvSpPr>
          <p:cNvPr id="11" name="Text Placeholder 5"/>
          <p:cNvSpPr>
            <a:spLocks noGrp="1"/>
          </p:cNvSpPr>
          <p:nvPr>
            <p:ph type="body" sz="quarter" idx="22" hasCustomPrompt="1"/>
          </p:nvPr>
        </p:nvSpPr>
        <p:spPr>
          <a:xfrm>
            <a:off x="125730" y="1269882"/>
            <a:ext cx="1722500" cy="3307383"/>
          </a:xfrm>
        </p:spPr>
        <p:txBody>
          <a:bodyPr>
            <a:normAutofit/>
          </a:bodyPr>
          <a:lstStyle>
            <a:lvl1pPr marL="0" indent="0">
              <a:buNone/>
              <a:defRPr sz="1200" baseline="0"/>
            </a:lvl1pPr>
          </a:lstStyle>
          <a:p>
            <a:pPr lvl="0"/>
            <a:r>
              <a:rPr lang="en-US" dirty="0"/>
              <a:t>Content</a:t>
            </a:r>
          </a:p>
        </p:txBody>
      </p:sp>
      <p:pic>
        <p:nvPicPr>
          <p:cNvPr id="10" name="Picture 9"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6"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7" name="Picture 16"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3" name="TextBox 1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74989476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Black">
    <p:bg>
      <p:bgPr>
        <a:solidFill>
          <a:schemeClr val="tx1"/>
        </a:solidFill>
        <a:effectLst/>
      </p:bgPr>
    </p:bg>
    <p:spTree>
      <p:nvGrpSpPr>
        <p:cNvPr id="1" name=""/>
        <p:cNvGrpSpPr/>
        <p:nvPr/>
      </p:nvGrpSpPr>
      <p:grpSpPr>
        <a:xfrm>
          <a:off x="0" y="0"/>
          <a:ext cx="0" cy="0"/>
          <a:chOff x="0" y="0"/>
          <a:chExt cx="0" cy="0"/>
        </a:xfrm>
      </p:grpSpPr>
      <p:sp>
        <p:nvSpPr>
          <p:cNvPr id="14" name="Text Placeholder 3"/>
          <p:cNvSpPr>
            <a:spLocks noGrp="1"/>
          </p:cNvSpPr>
          <p:nvPr>
            <p:ph type="body" sz="quarter" idx="10" hasCustomPrompt="1"/>
          </p:nvPr>
        </p:nvSpPr>
        <p:spPr>
          <a:xfrm>
            <a:off x="12573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25730" y="2530534"/>
            <a:ext cx="3048000" cy="755434"/>
          </a:xfrm>
        </p:spPr>
        <p:txBody>
          <a:bodyPr>
            <a:noAutofit/>
          </a:bodyPr>
          <a:lstStyle>
            <a:lvl1pPr marL="0" indent="0">
              <a:spcBef>
                <a:spcPts val="0"/>
              </a:spcBef>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25730" y="750463"/>
            <a:ext cx="6097269" cy="801066"/>
          </a:xfrm>
        </p:spPr>
        <p:txBody>
          <a:bodyPr>
            <a:normAutofit/>
          </a:bodyPr>
          <a:lstStyle>
            <a:lvl1pPr marL="0" indent="0">
              <a:buNone/>
              <a:defRPr sz="1600">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3" name="Picture 2"/>
          <p:cNvPicPr>
            <a:picLocks noChangeAspect="1"/>
          </p:cNvPicPr>
          <p:nvPr userDrawn="1"/>
        </p:nvPicPr>
        <p:blipFill>
          <a:blip r:embed="rId4"/>
          <a:stretch>
            <a:fillRect/>
          </a:stretch>
        </p:blipFill>
        <p:spPr>
          <a:xfrm>
            <a:off x="5105976" y="952432"/>
            <a:ext cx="3759201" cy="3759201"/>
          </a:xfrm>
          <a:prstGeom prst="rect">
            <a:avLst/>
          </a:prstGeom>
        </p:spPr>
      </p:pic>
    </p:spTree>
    <p:extLst>
      <p:ext uri="{BB962C8B-B14F-4D97-AF65-F5344CB8AC3E}">
        <p14:creationId xmlns:p14="http://schemas.microsoft.com/office/powerpoint/2010/main" val="24732232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se Study 2">
    <p:bg>
      <p:bgRef idx="1001">
        <a:schemeClr val="bg1"/>
      </p:bgRef>
    </p:bg>
    <p:spTree>
      <p:nvGrpSpPr>
        <p:cNvPr id="1" name=""/>
        <p:cNvGrpSpPr/>
        <p:nvPr/>
      </p:nvGrpSpPr>
      <p:grpSpPr>
        <a:xfrm>
          <a:off x="0" y="0"/>
          <a:ext cx="0" cy="0"/>
          <a:chOff x="0" y="0"/>
          <a:chExt cx="0" cy="0"/>
        </a:xfrm>
      </p:grpSpPr>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5" name="Text Placeholder 5"/>
          <p:cNvSpPr>
            <a:spLocks noGrp="1"/>
          </p:cNvSpPr>
          <p:nvPr>
            <p:ph type="body" sz="quarter" idx="22" hasCustomPrompt="1"/>
          </p:nvPr>
        </p:nvSpPr>
        <p:spPr>
          <a:xfrm>
            <a:off x="125413" y="1241871"/>
            <a:ext cx="1985951" cy="3340289"/>
          </a:xfrm>
        </p:spPr>
        <p:txBody>
          <a:bodyPr>
            <a:normAutofit/>
          </a:bodyPr>
          <a:lstStyle>
            <a:lvl1pPr marL="0" indent="0">
              <a:buNone/>
              <a:defRPr sz="1800" baseline="0"/>
            </a:lvl1pPr>
          </a:lstStyle>
          <a:p>
            <a:pPr lvl="0"/>
            <a:r>
              <a:rPr lang="en-US" dirty="0"/>
              <a:t>Body copy</a:t>
            </a:r>
          </a:p>
        </p:txBody>
      </p:sp>
      <p:sp>
        <p:nvSpPr>
          <p:cNvPr id="16" name="Text Placeholder 5"/>
          <p:cNvSpPr>
            <a:spLocks noGrp="1"/>
          </p:cNvSpPr>
          <p:nvPr>
            <p:ph type="body" sz="quarter" idx="24" hasCustomPrompt="1"/>
          </p:nvPr>
        </p:nvSpPr>
        <p:spPr>
          <a:xfrm>
            <a:off x="2277730" y="1339759"/>
            <a:ext cx="1719111" cy="3246111"/>
          </a:xfrm>
        </p:spPr>
        <p:txBody>
          <a:bodyPr>
            <a:normAutofit/>
          </a:bodyPr>
          <a:lstStyle>
            <a:lvl1pPr marL="0" indent="0">
              <a:buNone/>
              <a:defRPr sz="1400" baseline="0"/>
            </a:lvl1pPr>
          </a:lstStyle>
          <a:p>
            <a:pPr lvl="0"/>
            <a:r>
              <a:rPr lang="en-US" dirty="0"/>
              <a:t>Detail copy</a:t>
            </a:r>
          </a:p>
        </p:txBody>
      </p:sp>
      <p:sp>
        <p:nvSpPr>
          <p:cNvPr id="17" name="Text Placeholder 2"/>
          <p:cNvSpPr>
            <a:spLocks noGrp="1"/>
          </p:cNvSpPr>
          <p:nvPr>
            <p:ph type="body" sz="quarter" idx="25" hasCustomPrompt="1"/>
          </p:nvPr>
        </p:nvSpPr>
        <p:spPr>
          <a:xfrm>
            <a:off x="4168775" y="1241871"/>
            <a:ext cx="4787999" cy="2560611"/>
          </a:xfrm>
        </p:spPr>
        <p:txBody>
          <a:bodyPr>
            <a:normAutofit/>
          </a:bodyPr>
          <a:lstStyle>
            <a:lvl1pPr marL="0" indent="0">
              <a:buNone/>
              <a:defRPr sz="2400" baseline="0"/>
            </a:lvl1pPr>
          </a:lstStyle>
          <a:p>
            <a:pPr lvl="0"/>
            <a:r>
              <a:rPr lang="en-US" dirty="0"/>
              <a:t>Quote, stat, etc.</a:t>
            </a:r>
          </a:p>
        </p:txBody>
      </p:sp>
      <p:sp>
        <p:nvSpPr>
          <p:cNvPr id="18"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9" name="Picture 18"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79884664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
        <p:nvSpPr>
          <p:cNvPr id="4" name="Text Placeholder 3"/>
          <p:cNvSpPr>
            <a:spLocks noGrp="1"/>
          </p:cNvSpPr>
          <p:nvPr>
            <p:ph type="body" sz="quarter" idx="10" hasCustomPrompt="1"/>
          </p:nvPr>
        </p:nvSpPr>
        <p:spPr>
          <a:xfrm>
            <a:off x="13970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33350" y="1871736"/>
            <a:ext cx="3048000" cy="755434"/>
          </a:xfrm>
        </p:spPr>
        <p:txBody>
          <a:bodyPr>
            <a:noAutofit/>
          </a:bodyPr>
          <a:lstStyle>
            <a:lvl1pPr marL="0" indent="0">
              <a:spcBef>
                <a:spcPts val="0"/>
              </a:spcBef>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10" name="Picture 9"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grpSp>
        <p:nvGrpSpPr>
          <p:cNvPr id="7" name="Group 6"/>
          <p:cNvGrpSpPr/>
          <p:nvPr userDrawn="1"/>
        </p:nvGrpSpPr>
        <p:grpSpPr>
          <a:xfrm>
            <a:off x="90681" y="3377890"/>
            <a:ext cx="2259953" cy="1059107"/>
            <a:chOff x="90681" y="2914901"/>
            <a:chExt cx="2259953" cy="1059107"/>
          </a:xfrm>
        </p:grpSpPr>
        <p:sp>
          <p:nvSpPr>
            <p:cNvPr id="9" name="Rectangle 8"/>
            <p:cNvSpPr/>
            <p:nvPr/>
          </p:nvSpPr>
          <p:spPr>
            <a:xfrm>
              <a:off x="90681" y="2914901"/>
              <a:ext cx="1772498" cy="400110"/>
            </a:xfrm>
            <a:prstGeom prst="rect">
              <a:avLst/>
            </a:prstGeom>
          </p:spPr>
          <p:txBody>
            <a:bodyPr wrap="square">
              <a:spAutoFit/>
            </a:bodyPr>
            <a:lstStyle/>
            <a:p>
              <a:r>
                <a:rPr lang="en-US" sz="1000" b="1" i="1" dirty="0">
                  <a:solidFill>
                    <a:schemeClr val="bg1">
                      <a:lumMod val="75000"/>
                    </a:schemeClr>
                  </a:solidFill>
                  <a:latin typeface="+mj-lt"/>
                </a:rPr>
                <a:t>Questions? Tweet us or go to ibm.com/blockchain</a:t>
              </a:r>
            </a:p>
          </p:txBody>
        </p:sp>
        <p:grpSp>
          <p:nvGrpSpPr>
            <p:cNvPr id="11" name="Group 10"/>
            <p:cNvGrpSpPr/>
            <p:nvPr/>
          </p:nvGrpSpPr>
          <p:grpSpPr>
            <a:xfrm>
              <a:off x="128914" y="3305231"/>
              <a:ext cx="2221720" cy="264627"/>
              <a:chOff x="128914" y="3235781"/>
              <a:chExt cx="2221720" cy="264627"/>
            </a:xfrm>
          </p:grpSpPr>
          <p:pic>
            <p:nvPicPr>
              <p:cNvPr id="20"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330852" y="3237461"/>
                <a:ext cx="2019782" cy="246221"/>
              </a:xfrm>
              <a:prstGeom prst="rect">
                <a:avLst/>
              </a:prstGeom>
            </p:spPr>
            <p:txBody>
              <a:bodyPr wrap="square">
                <a:spAutoFit/>
              </a:bodyPr>
              <a:lstStyle/>
              <a:p>
                <a:r>
                  <a:rPr lang="en-US" sz="1000">
                    <a:solidFill>
                      <a:schemeClr val="bg1">
                        <a:lumMod val="75000"/>
                      </a:schemeClr>
                    </a:solidFill>
                  </a:rPr>
                  <a:t>@IBMBlockchain</a:t>
                </a:r>
                <a:endParaRPr lang="en-US" sz="1000" dirty="0">
                  <a:solidFill>
                    <a:schemeClr val="bg1">
                      <a:lumMod val="75000"/>
                    </a:schemeClr>
                  </a:solidFill>
                </a:endParaRPr>
              </a:p>
            </p:txBody>
          </p:sp>
        </p:grpSp>
        <p:grpSp>
          <p:nvGrpSpPr>
            <p:cNvPr id="14" name="Group 13"/>
            <p:cNvGrpSpPr/>
            <p:nvPr/>
          </p:nvGrpSpPr>
          <p:grpSpPr>
            <a:xfrm>
              <a:off x="128913" y="3523757"/>
              <a:ext cx="1281821" cy="246221"/>
              <a:chOff x="128913" y="3570057"/>
              <a:chExt cx="1281821" cy="246221"/>
            </a:xfrm>
          </p:grpSpPr>
          <p:pic>
            <p:nvPicPr>
              <p:cNvPr id="18" name="Picture 17"/>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19" name="Rectangle 18"/>
              <p:cNvSpPr/>
              <p:nvPr/>
            </p:nvSpPr>
            <p:spPr>
              <a:xfrm>
                <a:off x="346019" y="3570057"/>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nvGrpSpPr>
            <p:cNvPr id="15" name="Group 14"/>
            <p:cNvGrpSpPr/>
            <p:nvPr/>
          </p:nvGrpSpPr>
          <p:grpSpPr>
            <a:xfrm>
              <a:off x="152867" y="3727787"/>
              <a:ext cx="1257866" cy="246221"/>
              <a:chOff x="152867" y="3947712"/>
              <a:chExt cx="1257866" cy="246221"/>
            </a:xfrm>
          </p:grpSpPr>
          <p:pic>
            <p:nvPicPr>
              <p:cNvPr id="16" name="Picture 15"/>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7" name="Rectangle 16"/>
              <p:cNvSpPr/>
              <p:nvPr/>
            </p:nvSpPr>
            <p:spPr>
              <a:xfrm>
                <a:off x="346018" y="3947712"/>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spTree>
    <p:extLst>
      <p:ext uri="{BB962C8B-B14F-4D97-AF65-F5344CB8AC3E}">
        <p14:creationId xmlns:p14="http://schemas.microsoft.com/office/powerpoint/2010/main" val="21215349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 Black">
    <p:bg>
      <p:bgPr>
        <a:solidFill>
          <a:schemeClr val="tx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13970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3" name="Text Placeholder 7"/>
          <p:cNvSpPr>
            <a:spLocks noGrp="1"/>
          </p:cNvSpPr>
          <p:nvPr>
            <p:ph type="body" sz="quarter" idx="11" hasCustomPrompt="1"/>
          </p:nvPr>
        </p:nvSpPr>
        <p:spPr>
          <a:xfrm>
            <a:off x="133350" y="1871736"/>
            <a:ext cx="3048000" cy="755434"/>
          </a:xfrm>
        </p:spPr>
        <p:txBody>
          <a:bodyPr>
            <a:noAutofit/>
          </a:bodyPr>
          <a:lstStyle>
            <a:lvl1pPr marL="0" indent="0">
              <a:spcBef>
                <a:spcPts val="0"/>
              </a:spcBef>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8" name="Picture 7"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9" name="Picture 8"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7" name="Picture 6"/>
          <p:cNvPicPr>
            <a:picLocks noChangeAspect="1"/>
          </p:cNvPicPr>
          <p:nvPr userDrawn="1"/>
        </p:nvPicPr>
        <p:blipFill>
          <a:blip r:embed="rId4"/>
          <a:stretch>
            <a:fillRect/>
          </a:stretch>
        </p:blipFill>
        <p:spPr>
          <a:xfrm>
            <a:off x="5105976" y="952432"/>
            <a:ext cx="3759201" cy="3759201"/>
          </a:xfrm>
          <a:prstGeom prst="rect">
            <a:avLst/>
          </a:prstGeom>
        </p:spPr>
      </p:pic>
      <p:grpSp>
        <p:nvGrpSpPr>
          <p:cNvPr id="10" name="Group 9"/>
          <p:cNvGrpSpPr/>
          <p:nvPr userDrawn="1"/>
        </p:nvGrpSpPr>
        <p:grpSpPr>
          <a:xfrm>
            <a:off x="90681" y="3377890"/>
            <a:ext cx="2259953" cy="1059107"/>
            <a:chOff x="90681" y="2914901"/>
            <a:chExt cx="2259953" cy="1059107"/>
          </a:xfrm>
        </p:grpSpPr>
        <p:sp>
          <p:nvSpPr>
            <p:cNvPr id="11" name="Rectangle 10"/>
            <p:cNvSpPr/>
            <p:nvPr/>
          </p:nvSpPr>
          <p:spPr>
            <a:xfrm>
              <a:off x="90681" y="2914901"/>
              <a:ext cx="1772498" cy="400110"/>
            </a:xfrm>
            <a:prstGeom prst="rect">
              <a:avLst/>
            </a:prstGeom>
          </p:spPr>
          <p:txBody>
            <a:bodyPr wrap="square">
              <a:spAutoFit/>
            </a:bodyPr>
            <a:lstStyle/>
            <a:p>
              <a:r>
                <a:rPr lang="en-US" sz="1000" b="1" i="1" dirty="0">
                  <a:solidFill>
                    <a:schemeClr val="bg1">
                      <a:lumMod val="75000"/>
                    </a:schemeClr>
                  </a:solidFill>
                  <a:latin typeface="+mj-lt"/>
                </a:rPr>
                <a:t>Questions? Tweet us or go to ibm.com/blockchain</a:t>
              </a:r>
            </a:p>
          </p:txBody>
        </p:sp>
        <p:grpSp>
          <p:nvGrpSpPr>
            <p:cNvPr id="14" name="Group 13"/>
            <p:cNvGrpSpPr/>
            <p:nvPr/>
          </p:nvGrpSpPr>
          <p:grpSpPr>
            <a:xfrm>
              <a:off x="128914" y="3305231"/>
              <a:ext cx="2221720" cy="264627"/>
              <a:chOff x="128914" y="3235781"/>
              <a:chExt cx="2221720" cy="264627"/>
            </a:xfrm>
          </p:grpSpPr>
          <p:pic>
            <p:nvPicPr>
              <p:cNvPr id="21"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330852" y="3237461"/>
                <a:ext cx="2019782" cy="246221"/>
              </a:xfrm>
              <a:prstGeom prst="rect">
                <a:avLst/>
              </a:prstGeom>
            </p:spPr>
            <p:txBody>
              <a:bodyPr wrap="square">
                <a:spAutoFit/>
              </a:bodyPr>
              <a:lstStyle/>
              <a:p>
                <a:r>
                  <a:rPr lang="en-US" sz="1000">
                    <a:solidFill>
                      <a:schemeClr val="bg1">
                        <a:lumMod val="75000"/>
                      </a:schemeClr>
                    </a:solidFill>
                  </a:rPr>
                  <a:t>@IBMBlockchain</a:t>
                </a:r>
                <a:endParaRPr lang="en-US" sz="1000" dirty="0">
                  <a:solidFill>
                    <a:schemeClr val="bg1">
                      <a:lumMod val="75000"/>
                    </a:schemeClr>
                  </a:solidFill>
                </a:endParaRPr>
              </a:p>
            </p:txBody>
          </p:sp>
        </p:grpSp>
        <p:grpSp>
          <p:nvGrpSpPr>
            <p:cNvPr id="15" name="Group 14"/>
            <p:cNvGrpSpPr/>
            <p:nvPr/>
          </p:nvGrpSpPr>
          <p:grpSpPr>
            <a:xfrm>
              <a:off x="128913" y="3523757"/>
              <a:ext cx="1281821" cy="246221"/>
              <a:chOff x="128913" y="3570057"/>
              <a:chExt cx="1281821" cy="246221"/>
            </a:xfrm>
          </p:grpSpPr>
          <p:pic>
            <p:nvPicPr>
              <p:cNvPr id="19" name="Picture 18"/>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20" name="Rectangle 19"/>
              <p:cNvSpPr/>
              <p:nvPr/>
            </p:nvSpPr>
            <p:spPr>
              <a:xfrm>
                <a:off x="346019" y="3570057"/>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nvGrpSpPr>
            <p:cNvPr id="16" name="Group 15"/>
            <p:cNvGrpSpPr/>
            <p:nvPr/>
          </p:nvGrpSpPr>
          <p:grpSpPr>
            <a:xfrm>
              <a:off x="152867" y="3727787"/>
              <a:ext cx="1257866" cy="246221"/>
              <a:chOff x="152867" y="3947712"/>
              <a:chExt cx="1257866" cy="246221"/>
            </a:xfrm>
          </p:grpSpPr>
          <p:pic>
            <p:nvPicPr>
              <p:cNvPr id="17" name="Picture 16"/>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8" name="Rectangle 17"/>
              <p:cNvSpPr/>
              <p:nvPr/>
            </p:nvSpPr>
            <p:spPr>
              <a:xfrm>
                <a:off x="346018" y="3947712"/>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spTree>
    <p:extLst>
      <p:ext uri="{BB962C8B-B14F-4D97-AF65-F5344CB8AC3E}">
        <p14:creationId xmlns:p14="http://schemas.microsoft.com/office/powerpoint/2010/main" val="10527967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bg>
      <p:bgPr>
        <a:solidFill>
          <a:srgbClr val="053BC8"/>
        </a:solidFill>
        <a:effectLst/>
      </p:bgPr>
    </p:bg>
    <p:spTree>
      <p:nvGrpSpPr>
        <p:cNvPr id="1" name=""/>
        <p:cNvGrpSpPr/>
        <p:nvPr/>
      </p:nvGrpSpPr>
      <p:grpSpPr>
        <a:xfrm>
          <a:off x="0" y="0"/>
          <a:ext cx="0" cy="0"/>
          <a:chOff x="0" y="0"/>
          <a:chExt cx="0" cy="0"/>
        </a:xfrm>
      </p:grpSpPr>
      <p:pic>
        <p:nvPicPr>
          <p:cNvPr id="2" name="Picture 1" descr="8bar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5954" y="1712126"/>
            <a:ext cx="1289732" cy="526097"/>
          </a:xfrm>
          <a:prstGeom prst="rect">
            <a:avLst/>
          </a:prstGeom>
        </p:spPr>
      </p:pic>
      <p:sp>
        <p:nvSpPr>
          <p:cNvPr id="4" name="TextBox 3"/>
          <p:cNvSpPr txBox="1"/>
          <p:nvPr userDrawn="1"/>
        </p:nvSpPr>
        <p:spPr>
          <a:xfrm>
            <a:off x="1878666" y="2420623"/>
            <a:ext cx="5394826"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Arial"/>
                <a:ea typeface="Arial" charset="0"/>
                <a:cs typeface="Arial"/>
              </a:rPr>
              <a:t>© Copyright IBM Corporation 2019.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1855435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625" y="452099"/>
            <a:ext cx="8267700" cy="339837"/>
          </a:xfrm>
          <a:prstGeom prst="rect">
            <a:avLst/>
          </a:prstGeom>
        </p:spPr>
        <p:txBody>
          <a:bodyPr/>
          <a:lstStyle>
            <a:lvl1pPr algn="l">
              <a:lnSpc>
                <a:spcPct val="100000"/>
              </a:lnSpc>
              <a:defRPr sz="1800" b="0" i="0">
                <a:solidFill>
                  <a:schemeClr val="tx2"/>
                </a:solidFill>
                <a:latin typeface="Lantinghei SC Extralight" panose="02000000000000000000" pitchFamily="2" charset="-122"/>
                <a:ea typeface="Lantinghei SC Extralight" panose="02000000000000000000" pitchFamily="2" charset="-122"/>
              </a:defRPr>
            </a:lvl1pPr>
          </a:lstStyle>
          <a:p>
            <a:r>
              <a:rPr lang="en-US" dirty="0"/>
              <a:t>Click to edit Master title style</a:t>
            </a:r>
          </a:p>
        </p:txBody>
      </p:sp>
      <p:grpSp>
        <p:nvGrpSpPr>
          <p:cNvPr id="5" name="Group 4"/>
          <p:cNvGrpSpPr/>
          <p:nvPr userDrawn="1"/>
        </p:nvGrpSpPr>
        <p:grpSpPr>
          <a:xfrm>
            <a:off x="469447" y="280061"/>
            <a:ext cx="385547" cy="98560"/>
            <a:chOff x="795585" y="3421097"/>
            <a:chExt cx="1066015" cy="272510"/>
          </a:xfrm>
        </p:grpSpPr>
        <p:sp>
          <p:nvSpPr>
            <p:cNvPr id="6" name="Freeform 5"/>
            <p:cNvSpPr>
              <a:spLocks/>
            </p:cNvSpPr>
            <p:nvPr/>
          </p:nvSpPr>
          <p:spPr bwMode="auto">
            <a:xfrm>
              <a:off x="795585" y="3421097"/>
              <a:ext cx="263057" cy="272508"/>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tx1">
                <a:lumMod val="50000"/>
                <a:lumOff val="50000"/>
                <a:alpha val="8000"/>
              </a:schemeClr>
            </a:solidFill>
            <a:ln>
              <a:noFill/>
            </a:ln>
          </p:spPr>
          <p:txBody>
            <a:bodyPr vert="horz" wrap="square" lIns="91440" tIns="45720" rIns="91440" bIns="45720" numCol="1" anchor="t" anchorCtr="0" compatLnSpc="1">
              <a:prstTxWarp prst="textNoShape">
                <a:avLst/>
              </a:prstTxWarp>
            </a:bodyPr>
            <a:lstStyle/>
            <a:p>
              <a:pPr algn="ctr"/>
              <a:endParaRPr lang="en-US" sz="1350"/>
            </a:p>
          </p:txBody>
        </p:sp>
        <p:sp>
          <p:nvSpPr>
            <p:cNvPr id="7" name="Freeform 5"/>
            <p:cNvSpPr>
              <a:spLocks/>
            </p:cNvSpPr>
            <p:nvPr/>
          </p:nvSpPr>
          <p:spPr bwMode="auto">
            <a:xfrm>
              <a:off x="1197064" y="3421099"/>
              <a:ext cx="263057" cy="272508"/>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tx1">
                <a:lumMod val="50000"/>
                <a:lumOff val="50000"/>
                <a:alpha val="20000"/>
              </a:schemeClr>
            </a:solidFill>
            <a:ln>
              <a:noFill/>
            </a:ln>
          </p:spPr>
          <p:txBody>
            <a:bodyPr vert="horz" wrap="square" lIns="91440" tIns="45720" rIns="91440" bIns="45720" numCol="1" anchor="t" anchorCtr="0" compatLnSpc="1">
              <a:prstTxWarp prst="textNoShape">
                <a:avLst/>
              </a:prstTxWarp>
            </a:bodyPr>
            <a:lstStyle/>
            <a:p>
              <a:pPr algn="ctr"/>
              <a:endParaRPr lang="en-US" sz="1350"/>
            </a:p>
          </p:txBody>
        </p:sp>
        <p:sp>
          <p:nvSpPr>
            <p:cNvPr id="8" name="Freeform 5"/>
            <p:cNvSpPr>
              <a:spLocks/>
            </p:cNvSpPr>
            <p:nvPr/>
          </p:nvSpPr>
          <p:spPr bwMode="auto">
            <a:xfrm>
              <a:off x="1598543" y="3421099"/>
              <a:ext cx="263057" cy="272508"/>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en-US" sz="1350"/>
            </a:p>
          </p:txBody>
        </p:sp>
      </p:grpSp>
    </p:spTree>
    <p:extLst>
      <p:ext uri="{BB962C8B-B14F-4D97-AF65-F5344CB8AC3E}">
        <p14:creationId xmlns:p14="http://schemas.microsoft.com/office/powerpoint/2010/main" val="199414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5143501"/>
          </a:xfrm>
          <a:prstGeom prst="rect">
            <a:avLst/>
          </a:prstGeom>
        </p:spPr>
      </p:pic>
      <p:sp>
        <p:nvSpPr>
          <p:cNvPr id="7" name="Title 3"/>
          <p:cNvSpPr>
            <a:spLocks noGrp="1"/>
          </p:cNvSpPr>
          <p:nvPr>
            <p:ph type="title"/>
          </p:nvPr>
        </p:nvSpPr>
        <p:spPr>
          <a:xfrm>
            <a:off x="228599" y="203781"/>
            <a:ext cx="4114801" cy="4479344"/>
          </a:xfrm>
        </p:spPr>
        <p:txBody>
          <a:bodyPr/>
          <a:lstStyle>
            <a:lvl1pPr>
              <a:lnSpc>
                <a:spcPct val="90000"/>
              </a:lnSpc>
              <a:defRPr sz="2400" b="0" i="0">
                <a:solidFill>
                  <a:schemeClr val="tx1"/>
                </a:solidFill>
              </a:defRPr>
            </a:lvl1pPr>
          </a:lstStyle>
          <a:p>
            <a:r>
              <a:rPr lang="en-US" dirty="0"/>
              <a:t>Click to edit Master title style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4330" y="53645"/>
            <a:ext cx="1599819" cy="505235"/>
          </a:xfrm>
          <a:prstGeom prst="rect">
            <a:avLst/>
          </a:prstGeom>
        </p:spPr>
      </p:pic>
      <p:pic>
        <p:nvPicPr>
          <p:cNvPr id="9" name="Picture 8" descr="ibm_gry.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93811" y="4709042"/>
            <a:ext cx="521589" cy="211471"/>
          </a:xfrm>
          <a:prstGeom prst="rect">
            <a:avLst/>
          </a:prstGeom>
        </p:spPr>
      </p:pic>
      <p:sp>
        <p:nvSpPr>
          <p:cNvPr id="8" name="Footer Placeholder 3"/>
          <p:cNvSpPr>
            <a:spLocks noGrp="1"/>
          </p:cNvSpPr>
          <p:nvPr>
            <p:ph type="ftr" sz="quarter" idx="11"/>
          </p:nvPr>
        </p:nvSpPr>
        <p:spPr>
          <a:xfrm>
            <a:off x="228600" y="4826480"/>
            <a:ext cx="6400800" cy="137160"/>
          </a:xfrm>
        </p:spPr>
        <p:txBody>
          <a:bodyPr/>
          <a:lstStyle>
            <a:lvl1pPr>
              <a:defRPr b="0" i="0">
                <a:solidFill>
                  <a:schemeClr val="tx1"/>
                </a:solidFill>
                <a:latin typeface="+mn-lt"/>
              </a:defRPr>
            </a:lvl1pPr>
          </a:lstStyle>
          <a:p>
            <a:r>
              <a:rPr lang="en-US" dirty="0"/>
              <a:t>Think 2019 / DOC ID / Month XX, 2019 / © 2019 IBM Corporation</a:t>
            </a:r>
          </a:p>
        </p:txBody>
      </p:sp>
    </p:spTree>
    <p:extLst>
      <p:ext uri="{BB962C8B-B14F-4D97-AF65-F5344CB8AC3E}">
        <p14:creationId xmlns:p14="http://schemas.microsoft.com/office/powerpoint/2010/main" val="4157002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71" y="0"/>
            <a:ext cx="9145271" cy="5143500"/>
          </a:xfrm>
          <a:prstGeom prst="rect">
            <a:avLst/>
          </a:prstGeom>
        </p:spPr>
      </p:pic>
      <p:sp>
        <p:nvSpPr>
          <p:cNvPr id="7" name="Title 3"/>
          <p:cNvSpPr>
            <a:spLocks noGrp="1"/>
          </p:cNvSpPr>
          <p:nvPr>
            <p:ph type="title"/>
          </p:nvPr>
        </p:nvSpPr>
        <p:spPr>
          <a:xfrm>
            <a:off x="228599" y="203781"/>
            <a:ext cx="4114801" cy="4479344"/>
          </a:xfrm>
        </p:spPr>
        <p:txBody>
          <a:bodyPr/>
          <a:lstStyle>
            <a:lvl1pPr>
              <a:lnSpc>
                <a:spcPct val="90000"/>
              </a:lnSpc>
              <a:defRPr sz="2400" b="0" i="0">
                <a:solidFill>
                  <a:schemeClr val="tx1"/>
                </a:solidFill>
              </a:defRPr>
            </a:lvl1pPr>
          </a:lstStyle>
          <a:p>
            <a:r>
              <a:rPr lang="en-US" dirty="0"/>
              <a:t>Click to edit Master title style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4330" y="53645"/>
            <a:ext cx="1599819" cy="505235"/>
          </a:xfrm>
          <a:prstGeom prst="rect">
            <a:avLst/>
          </a:prstGeom>
        </p:spPr>
      </p:pic>
      <p:pic>
        <p:nvPicPr>
          <p:cNvPr id="19" name="Picture 18" descr="ibm_gry.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93811" y="4709042"/>
            <a:ext cx="521589" cy="211471"/>
          </a:xfrm>
          <a:prstGeom prst="rect">
            <a:avLst/>
          </a:prstGeom>
        </p:spPr>
      </p:pic>
      <p:sp>
        <p:nvSpPr>
          <p:cNvPr id="8" name="Footer Placeholder 3"/>
          <p:cNvSpPr>
            <a:spLocks noGrp="1"/>
          </p:cNvSpPr>
          <p:nvPr>
            <p:ph type="ftr" sz="quarter" idx="11"/>
          </p:nvPr>
        </p:nvSpPr>
        <p:spPr>
          <a:xfrm>
            <a:off x="228600" y="4826480"/>
            <a:ext cx="6400800" cy="137160"/>
          </a:xfrm>
        </p:spPr>
        <p:txBody>
          <a:bodyPr/>
          <a:lstStyle>
            <a:lvl1pPr>
              <a:defRPr b="0" i="0">
                <a:solidFill>
                  <a:schemeClr val="tx1"/>
                </a:solidFill>
                <a:latin typeface="+mn-lt"/>
              </a:defRPr>
            </a:lvl1pPr>
          </a:lstStyle>
          <a:p>
            <a:r>
              <a:rPr lang="en-US" dirty="0"/>
              <a:t>Think 2019 / DOC ID / Month XX, 2019 / © 2019 IBM Corporation</a:t>
            </a:r>
          </a:p>
        </p:txBody>
      </p:sp>
    </p:spTree>
    <p:extLst>
      <p:ext uri="{BB962C8B-B14F-4D97-AF65-F5344CB8AC3E}">
        <p14:creationId xmlns:p14="http://schemas.microsoft.com/office/powerpoint/2010/main" val="3141754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b="0" i="0">
                <a:solidFill>
                  <a:schemeClr val="tx1"/>
                </a:solidFill>
              </a:defRPr>
            </a:lvl1pPr>
          </a:lstStyle>
          <a:p>
            <a:r>
              <a:rPr lang="de-DE" dirty="0"/>
              <a:t>Think 2019 / DOC ID / </a:t>
            </a:r>
            <a:r>
              <a:rPr lang="de-DE" dirty="0" err="1"/>
              <a:t>Month</a:t>
            </a:r>
            <a:r>
              <a:rPr lang="de-DE" dirty="0"/>
              <a:t> XX, 2019 / © 2019 IBM Corporation</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i="0">
                <a:solidFill>
                  <a:schemeClr val="tx1"/>
                </a:solidFill>
              </a:defRPr>
            </a:lvl1pPr>
          </a:lstStyle>
          <a:p>
            <a:r>
              <a:rPr lang="en-US" dirty="0"/>
              <a:t>Click to edit Master title style</a:t>
            </a:r>
          </a:p>
        </p:txBody>
      </p:sp>
      <p:pic>
        <p:nvPicPr>
          <p:cNvPr id="8" name="Picture 7"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815636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b="0" i="0">
                <a:solidFill>
                  <a:schemeClr val="tx1"/>
                </a:solidFill>
              </a:defRPr>
            </a:lvl1pPr>
          </a:lstStyle>
          <a:p>
            <a:r>
              <a:rPr lang="de-DE" dirty="0"/>
              <a:t>Think 2019 / DOC ID / </a:t>
            </a:r>
            <a:r>
              <a:rPr lang="de-DE" dirty="0" err="1"/>
              <a:t>Month</a:t>
            </a:r>
            <a:r>
              <a:rPr lang="de-DE" dirty="0"/>
              <a:t> XX, 2019 / © 2019 IBM Corporation</a:t>
            </a:r>
            <a:endParaRPr lang="en-US" dirty="0"/>
          </a:p>
        </p:txBody>
      </p:sp>
      <p:sp>
        <p:nvSpPr>
          <p:cNvPr id="4" name="Slide Number Placeholder 3"/>
          <p:cNvSpPr>
            <a:spLocks noGrp="1"/>
          </p:cNvSpPr>
          <p:nvPr>
            <p:ph type="sldNum" sz="quarter" idx="11"/>
          </p:nvPr>
        </p:nvSpPr>
        <p:spPr/>
        <p:txBody>
          <a:bodyPr/>
          <a:lstStyle>
            <a:lvl1pPr>
              <a:defRPr b="0" i="0">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b="0"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34551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b="0" i="0"/>
            </a:lvl1pPr>
            <a:lvl2pPr marL="173038" indent="-173038">
              <a:spcBef>
                <a:spcPts val="0"/>
              </a:spcBef>
              <a:tabLst/>
              <a:defRPr b="0" i="0"/>
            </a:lvl2pPr>
            <a:lvl3pPr>
              <a:spcBef>
                <a:spcPts val="0"/>
              </a:spcBef>
              <a:defRPr b="0" i="0"/>
            </a:lvl3pPr>
            <a:lvl4pPr>
              <a:spcBef>
                <a:spcPts val="0"/>
              </a:spcBef>
              <a:defRPr b="0" i="0"/>
            </a:lvl4pPr>
            <a:lvl5pPr>
              <a:spcBef>
                <a:spcPts val="0"/>
              </a:spcBef>
              <a:defRPr b="0" i="0"/>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b="0" i="0"/>
            </a:lvl1pPr>
            <a:lvl2pPr>
              <a:spcBef>
                <a:spcPts val="0"/>
              </a:spcBef>
              <a:defRPr b="0" i="0"/>
            </a:lvl2pPr>
            <a:lvl3pPr>
              <a:spcBef>
                <a:spcPts val="0"/>
              </a:spcBef>
              <a:defRPr b="0" i="0"/>
            </a:lvl3pPr>
            <a:lvl4pPr>
              <a:spcBef>
                <a:spcPts val="0"/>
              </a:spcBef>
              <a:defRPr b="0" i="0"/>
            </a:lvl4pPr>
            <a:lvl5pPr>
              <a:spcBef>
                <a:spcPts val="0"/>
              </a:spcBef>
              <a:defRPr b="0" i="0"/>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87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8524240" y="4523739"/>
            <a:ext cx="619760" cy="619760"/>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 Placeholder 7"/>
          <p:cNvSpPr>
            <a:spLocks noGrp="1"/>
          </p:cNvSpPr>
          <p:nvPr>
            <p:ph type="body" sz="quarter" idx="13" hasCustomPrompt="1"/>
          </p:nvPr>
        </p:nvSpPr>
        <p:spPr>
          <a:xfrm>
            <a:off x="125731" y="997370"/>
            <a:ext cx="7138422" cy="1807745"/>
          </a:xfrm>
        </p:spPr>
        <p:txBody>
          <a:bodyPr>
            <a:normAutofit/>
          </a:bodyPr>
          <a:lstStyle>
            <a:lvl1pPr marL="0" indent="0">
              <a:buNone/>
              <a:defRPr sz="3200" b="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3" name="Picture 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8" name="Picture 7" descr="BLOCKCHAIN5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Tree>
    <p:extLst>
      <p:ext uri="{BB962C8B-B14F-4D97-AF65-F5344CB8AC3E}">
        <p14:creationId xmlns:p14="http://schemas.microsoft.com/office/powerpoint/2010/main" val="17887531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b="0" i="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solidFill>
                  <a:schemeClr val="tx1"/>
                </a:solidFill>
              </a:defRPr>
            </a:lvl1pPr>
          </a:lstStyle>
          <a:p>
            <a:r>
              <a:rPr lang="de-DE" dirty="0"/>
              <a:t>Think 2019 / DOC ID / </a:t>
            </a:r>
            <a:r>
              <a:rPr lang="de-DE" dirty="0" err="1"/>
              <a:t>Month</a:t>
            </a:r>
            <a:r>
              <a:rPr lang="de-DE" dirty="0"/>
              <a:t> XX, 2019 / © 2019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0" i="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10031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b="0" i="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solidFill>
                  <a:schemeClr val="tx1"/>
                </a:solidFill>
              </a:defRPr>
            </a:lvl1pPr>
          </a:lstStyle>
          <a:p>
            <a:r>
              <a:rPr lang="de-DE" dirty="0"/>
              <a:t>Think 2019 / DOC ID / </a:t>
            </a:r>
            <a:r>
              <a:rPr lang="de-DE" dirty="0" err="1"/>
              <a:t>Month</a:t>
            </a:r>
            <a:r>
              <a:rPr lang="de-DE" dirty="0"/>
              <a:t> XX, 2019 / © 2019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0" i="0" baseline="0">
                <a:solidFill>
                  <a:schemeClr val="tx1"/>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b="0" i="0">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3512433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664897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b="0" i="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solidFill>
                  <a:schemeClr val="tx1"/>
                </a:solidFill>
              </a:defRPr>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2470542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b="0" i="0"/>
            </a:lvl1pPr>
            <a:lvl2pPr>
              <a:spcBef>
                <a:spcPts val="1100"/>
              </a:spcBef>
              <a:defRPr b="0" i="0"/>
            </a:lvl2pPr>
            <a:lvl3pPr>
              <a:spcBef>
                <a:spcPts val="1100"/>
              </a:spcBef>
              <a:defRPr b="0" i="0"/>
            </a:lvl3pPr>
            <a:lvl4pPr>
              <a:spcBef>
                <a:spcPts val="1100"/>
              </a:spcBef>
              <a:defRPr b="0" i="0"/>
            </a:lvl4pPr>
            <a:lvl5pPr>
              <a:spcBef>
                <a:spcPts val="1100"/>
              </a:spcBef>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b="0" i="0"/>
            </a:lvl1pPr>
          </a:lstStyle>
          <a:p>
            <a:pPr lvl="0"/>
            <a:r>
              <a:rPr lang="en-US" dirty="0"/>
              <a:t>Click to edit Master text styles</a:t>
            </a:r>
          </a:p>
        </p:txBody>
      </p:sp>
    </p:spTree>
    <p:extLst>
      <p:ext uri="{BB962C8B-B14F-4D97-AF65-F5344CB8AC3E}">
        <p14:creationId xmlns:p14="http://schemas.microsoft.com/office/powerpoint/2010/main" val="4053720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756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b="0" i="0"/>
            </a:lvl1pPr>
          </a:lstStyle>
          <a:p>
            <a:pPr lvl="0"/>
            <a:r>
              <a:rPr lang="en-US" dirty="0"/>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566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b="0" i="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b="0" i="0"/>
            </a:lvl1pPr>
            <a:lvl2pPr>
              <a:defRPr sz="1400" b="0" i="0"/>
            </a:lvl2pPr>
            <a:lvl3pPr>
              <a:defRPr sz="1400" b="0" i="0"/>
            </a:lvl3pPr>
            <a:lvl4pPr>
              <a:defRPr sz="1400" b="0" i="0"/>
            </a:lvl4pPr>
            <a:lvl5pPr>
              <a:defRPr sz="14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462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b="0" i="0"/>
            </a:lvl1pPr>
          </a:lstStyle>
          <a:p>
            <a:pPr lvl="0"/>
            <a:r>
              <a:rPr lang="en-US" dirty="0"/>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093469"/>
            <a:ext cx="1828800" cy="358965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086600" y="1093469"/>
            <a:ext cx="1828800" cy="358965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295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lvl1pPr>
              <a:defRPr b="0" i="0"/>
            </a:lvl1pPr>
          </a:lstStyle>
          <a:p>
            <a:r>
              <a:rPr lang="en-US" dirty="0"/>
              <a:t>Drag picture to placeholder or click icon to add</a:t>
            </a:r>
          </a:p>
        </p:txBody>
      </p:sp>
      <p:sp>
        <p:nvSpPr>
          <p:cNvPr id="2" name="Title 1"/>
          <p:cNvSpPr>
            <a:spLocks noGrp="1"/>
          </p:cNvSpPr>
          <p:nvPr>
            <p:ph type="title"/>
          </p:nvPr>
        </p:nvSpPr>
        <p:spPr>
          <a:xfrm>
            <a:off x="228600" y="411480"/>
            <a:ext cx="4114800" cy="64008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b="0" i="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581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Width Cop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4511D3-1186-624B-96FF-488F88F24460}"/>
              </a:ext>
            </a:extLst>
          </p:cNvPr>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 y="-1"/>
            <a:ext cx="9192768" cy="5143501"/>
          </a:xfrm>
          <a:prstGeom prst="rect">
            <a:avLst/>
          </a:prstGeom>
        </p:spPr>
      </p:pic>
      <p:sp>
        <p:nvSpPr>
          <p:cNvPr id="8"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2"/>
            <a:ext cx="8897424" cy="2966219"/>
          </a:xfrm>
        </p:spPr>
        <p:txBody>
          <a:bodyPr>
            <a:normAutofit/>
          </a:bodyPr>
          <a:lstStyle>
            <a:lvl1pPr marL="171450" indent="-171450">
              <a:buFont typeface="Arial"/>
              <a:buChar char="•"/>
              <a:defRPr sz="1200" baseline="0"/>
            </a:lvl1pPr>
          </a:lstStyle>
          <a:p>
            <a:pPr lvl="0"/>
            <a:r>
              <a:rPr lang="en-US" dirty="0"/>
              <a:t>Content</a:t>
            </a:r>
          </a:p>
        </p:txBody>
      </p:sp>
      <p:pic>
        <p:nvPicPr>
          <p:cNvPr id="2" name="Picture 1" descr="Blockchain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pic>
        <p:nvPicPr>
          <p:cNvPr id="7" name="Picture 6" descr="BLOCKCHAIN4_MARK_BLUE.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0" name="TextBox 9"/>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77435308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lvl1pPr>
              <a:defRPr b="0" i="0"/>
            </a:lvl1pPr>
          </a:lstStyle>
          <a:p>
            <a:r>
              <a:rPr lang="en-US" dirty="0"/>
              <a:t>Drag picture to placeholder or click icon to add</a:t>
            </a:r>
          </a:p>
        </p:txBody>
      </p:sp>
      <p:sp>
        <p:nvSpPr>
          <p:cNvPr id="2" name="Title 1"/>
          <p:cNvSpPr>
            <a:spLocks noGrp="1"/>
          </p:cNvSpPr>
          <p:nvPr>
            <p:ph type="title"/>
          </p:nvPr>
        </p:nvSpPr>
        <p:spPr>
          <a:xfrm>
            <a:off x="228600" y="201168"/>
            <a:ext cx="4114800" cy="64008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097279"/>
            <a:ext cx="1828800" cy="358584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3268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b="0" i="0"/>
            </a:lvl1pPr>
          </a:lstStyle>
          <a:p>
            <a:pPr lvl="0"/>
            <a:r>
              <a:rPr lang="en-US" dirty="0"/>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9002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77"/>
              <a:cs typeface="Arial"/>
            </a:endParaRPr>
          </a:p>
        </p:txBody>
      </p:sp>
      <p:sp>
        <p:nvSpPr>
          <p:cNvPr id="2" name="Title 1"/>
          <p:cNvSpPr>
            <a:spLocks noGrp="1"/>
          </p:cNvSpPr>
          <p:nvPr>
            <p:ph type="title"/>
          </p:nvPr>
        </p:nvSpPr>
        <p:spPr>
          <a:xfrm>
            <a:off x="228600" y="1033272"/>
            <a:ext cx="4114800" cy="356616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4800600" y="1111286"/>
            <a:ext cx="4114800" cy="3501445"/>
          </a:xfrm>
        </p:spPr>
        <p:txBody>
          <a:bodyPr/>
          <a:lstStyle>
            <a:lvl1pPr>
              <a:defRPr b="0" i="0">
                <a:solidFill>
                  <a:schemeClr val="bg2"/>
                </a:solidFill>
              </a:defRPr>
            </a:lvl1pPr>
            <a:lvl2pPr marL="0" indent="0">
              <a:spcBef>
                <a:spcPts val="1100"/>
              </a:spcBef>
              <a:buFontTx/>
              <a:buNone/>
              <a:defRPr sz="1100" b="0" i="0">
                <a:solidFill>
                  <a:schemeClr val="bg2"/>
                </a:solidFill>
              </a:defRPr>
            </a:lvl2pPr>
            <a:lvl3pPr>
              <a:defRPr sz="1100" b="0" i="0">
                <a:solidFill>
                  <a:schemeClr val="bg2"/>
                </a:solidFill>
              </a:defRPr>
            </a:lvl3pPr>
            <a:lvl4pPr>
              <a:defRPr sz="1100" b="0" i="0">
                <a:solidFill>
                  <a:schemeClr val="bg2"/>
                </a:solidFill>
              </a:defRPr>
            </a:lvl4pPr>
            <a:lvl5pPr>
              <a:defRPr sz="1100" b="0" i="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b="0" i="0"/>
            </a:lvl1pPr>
          </a:lstStyle>
          <a:p>
            <a:pPr lvl="0"/>
            <a:r>
              <a:rPr lang="en-US" dirty="0"/>
              <a:t>Click to edit Master text styles</a:t>
            </a:r>
          </a:p>
        </p:txBody>
      </p:sp>
    </p:spTree>
    <p:extLst>
      <p:ext uri="{BB962C8B-B14F-4D97-AF65-F5344CB8AC3E}">
        <p14:creationId xmlns:p14="http://schemas.microsoft.com/office/powerpoint/2010/main" val="3004386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lvl1pPr>
              <a:defRPr b="0" i="0"/>
            </a:lvl1pPr>
          </a:lstStyle>
          <a:p>
            <a:r>
              <a:rPr lang="en-US" dirty="0"/>
              <a:t>Drag picture to placeholder or click icon to add</a:t>
            </a:r>
          </a:p>
        </p:txBody>
      </p:sp>
      <p:sp>
        <p:nvSpPr>
          <p:cNvPr id="2" name="Title 1"/>
          <p:cNvSpPr>
            <a:spLocks noGrp="1"/>
          </p:cNvSpPr>
          <p:nvPr>
            <p:ph type="title"/>
          </p:nvPr>
        </p:nvSpPr>
        <p:spPr>
          <a:xfrm>
            <a:off x="228600" y="201168"/>
            <a:ext cx="4114800" cy="4402899"/>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1231848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317275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1923645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b="0" i="0">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12" name="Text Placeholder 11"/>
          <p:cNvSpPr>
            <a:spLocks noGrp="1"/>
          </p:cNvSpPr>
          <p:nvPr>
            <p:ph type="body" sz="quarter" idx="13"/>
          </p:nvPr>
        </p:nvSpPr>
        <p:spPr>
          <a:xfrm>
            <a:off x="228600" y="182880"/>
            <a:ext cx="4114800" cy="300037"/>
          </a:xfrm>
        </p:spPr>
        <p:txBody>
          <a:bodyPr/>
          <a:lstStyle>
            <a:lvl1pPr>
              <a:defRPr sz="1600" b="0" i="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b="0" i="0"/>
            </a:lvl1pPr>
            <a:lvl2pPr>
              <a:defRPr sz="1400" b="0" i="0"/>
            </a:lvl2pPr>
            <a:lvl3pPr>
              <a:defRPr sz="1400" b="0" i="0"/>
            </a:lvl3pPr>
            <a:lvl4pPr>
              <a:defRPr sz="1400" b="0" i="0"/>
            </a:lvl4pPr>
            <a:lvl5pPr>
              <a:defRPr sz="14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672799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b="0" i="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b="0" i="0">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solidFill>
                  <a:schemeClr val="bg2"/>
                </a:solidFill>
              </a:defRPr>
            </a:lvl1pPr>
          </a:lstStyle>
          <a:p>
            <a:r>
              <a:rPr lang="de-DE" dirty="0"/>
              <a:t>Think 2019 / DOC ID / </a:t>
            </a:r>
            <a:r>
              <a:rPr lang="de-DE" dirty="0" err="1"/>
              <a:t>Month</a:t>
            </a:r>
            <a:r>
              <a:rPr lang="de-DE" dirty="0"/>
              <a:t> XX, 2019 / © 2019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b="0" i="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923381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b="0" i="0">
                <a:solidFill>
                  <a:schemeClr val="bg2"/>
                </a:solidFill>
              </a:defRPr>
            </a:lvl1pPr>
          </a:lstStyle>
          <a:p>
            <a:pPr lvl="0"/>
            <a:r>
              <a:rPr lang="en-US" dirty="0"/>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b="0" i="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b="0" i="0">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solidFill>
                  <a:schemeClr val="bg2"/>
                </a:solidFill>
              </a:defRPr>
            </a:lvl1pPr>
          </a:lstStyle>
          <a:p>
            <a:r>
              <a:rPr lang="de-DE" dirty="0"/>
              <a:t>Think 2019 / DOC ID / </a:t>
            </a:r>
            <a:r>
              <a:rPr lang="de-DE" dirty="0" err="1"/>
              <a:t>Month</a:t>
            </a:r>
            <a:r>
              <a:rPr lang="de-DE" dirty="0"/>
              <a:t> XX, 2019 / © 2019 IBM Corporation</a:t>
            </a:r>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b="0" i="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888449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b="0" i="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65549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Width Copy">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5"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1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sp>
        <p:nvSpPr>
          <p:cNvPr id="11"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3" name="TextBox 1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7492535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b="0" i="0">
                <a:solidFill>
                  <a:schemeClr val="bg2"/>
                </a:solidFill>
              </a:defRPr>
            </a:lvl1pPr>
            <a:lvl2pPr>
              <a:defRPr sz="1000" b="0" i="0">
                <a:solidFill>
                  <a:schemeClr val="bg2"/>
                </a:solidFill>
              </a:defRPr>
            </a:lvl2pPr>
            <a:lvl3pPr>
              <a:defRPr sz="1000" b="0" i="0">
                <a:solidFill>
                  <a:schemeClr val="bg2"/>
                </a:solidFill>
              </a:defRPr>
            </a:lvl3pPr>
            <a:lvl4pPr>
              <a:defRPr sz="1000" b="0" i="0">
                <a:solidFill>
                  <a:schemeClr val="bg2"/>
                </a:solidFill>
              </a:defRPr>
            </a:lvl4pPr>
            <a:lvl5pPr>
              <a:defRPr sz="1000" b="0" i="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solidFill>
                  <a:schemeClr val="bg2"/>
                </a:solidFill>
              </a:defRPr>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1388810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b="0" i="0">
                <a:solidFill>
                  <a:schemeClr val="bg2"/>
                </a:solidFill>
              </a:defRPr>
            </a:lvl1pPr>
            <a:lvl2pPr>
              <a:defRPr sz="1100" b="0" i="0">
                <a:solidFill>
                  <a:schemeClr val="bg2"/>
                </a:solidFill>
              </a:defRPr>
            </a:lvl2pPr>
            <a:lvl3pPr>
              <a:defRPr sz="1100" b="0" i="0">
                <a:solidFill>
                  <a:schemeClr val="bg2"/>
                </a:solidFill>
              </a:defRPr>
            </a:lvl3pPr>
            <a:lvl4pPr>
              <a:defRPr sz="1100" b="0" i="0">
                <a:solidFill>
                  <a:schemeClr val="bg2"/>
                </a:solidFill>
              </a:defRPr>
            </a:lvl4pPr>
            <a:lvl5pPr>
              <a:defRPr sz="1100" b="0" i="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b="0" i="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b="0" i="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b="0" i="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b="0" i="0">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solidFill>
                  <a:schemeClr val="bg2"/>
                </a:solidFill>
              </a:defRPr>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2313546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104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b="0" i="0"/>
            </a:lvl1pPr>
            <a:lvl2pPr>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514600" y="666750"/>
            <a:ext cx="6400800" cy="38242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744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b="0" i="0"/>
            </a:lvl1pPr>
            <a:lvl2pPr>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222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b="0" i="0"/>
            </a:lvl1pPr>
            <a:lvl2pPr>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b="0" i="0"/>
            </a:lvl1pPr>
            <a:lvl2pPr marL="0" indent="0">
              <a:buNone/>
              <a:defRPr sz="1000" b="0" i="0"/>
            </a:lvl2pPr>
            <a:lvl3pPr>
              <a:defRPr sz="1000" b="0" i="0"/>
            </a:lvl3pPr>
            <a:lvl4pPr>
              <a:defRPr sz="1000" b="0" i="0"/>
            </a:lvl4pPr>
            <a:lvl5pPr>
              <a:defRPr sz="10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lvl1pPr>
              <a:defRPr b="0" i="0"/>
            </a:lvl1pPr>
          </a:lstStyle>
          <a:p>
            <a:r>
              <a:rPr lang="en-US" dirty="0"/>
              <a:t>Drag picture to placeholder or click icon to add</a:t>
            </a:r>
          </a:p>
        </p:txBody>
      </p:sp>
    </p:spTree>
    <p:extLst>
      <p:ext uri="{BB962C8B-B14F-4D97-AF65-F5344CB8AC3E}">
        <p14:creationId xmlns:p14="http://schemas.microsoft.com/office/powerpoint/2010/main" val="1522551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b="0" i="0"/>
            </a:lvl1pPr>
            <a:lvl2pPr>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b="0" i="0"/>
            </a:lvl1pPr>
            <a:lvl2pPr marL="0" indent="0">
              <a:buNone/>
              <a:defRPr sz="1000" b="0" i="0"/>
            </a:lvl2pPr>
            <a:lvl3pPr>
              <a:defRPr sz="1000" b="0" i="0"/>
            </a:lvl3pPr>
            <a:lvl4pPr>
              <a:defRPr sz="1000" b="0" i="0"/>
            </a:lvl4pPr>
            <a:lvl5pPr>
              <a:defRPr sz="10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b="0" i="0"/>
            </a:lvl1pPr>
            <a:lvl2pPr marL="0" indent="0">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0896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b="0" i="0"/>
            </a:lvl1pPr>
            <a:lvl2pPr marL="0" indent="0">
              <a:spcBef>
                <a:spcPts val="1100"/>
              </a:spcBef>
              <a:buFontTx/>
              <a:buNone/>
              <a:defRPr sz="1100" b="0" i="0"/>
            </a:lvl2pPr>
            <a:lvl3pPr>
              <a:defRPr sz="1100" b="0" i="0"/>
            </a:lvl3pPr>
            <a:lvl4pPr>
              <a:defRPr sz="1100" b="0" i="0"/>
            </a:lvl4pPr>
            <a:lvl5pPr>
              <a:defRPr sz="11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14600" y="225425"/>
            <a:ext cx="6400800" cy="4597400"/>
          </a:xfrm>
        </p:spPr>
        <p:txBody>
          <a:bodyPr/>
          <a:lstStyle>
            <a:lvl1pPr>
              <a:defRPr b="0" i="0"/>
            </a:lvl1pPr>
          </a:lstStyle>
          <a:p>
            <a:r>
              <a:rPr lang="en-US" dirty="0"/>
              <a:t>Click icon to add table</a:t>
            </a:r>
          </a:p>
        </p:txBody>
      </p:sp>
    </p:spTree>
    <p:extLst>
      <p:ext uri="{BB962C8B-B14F-4D97-AF65-F5344CB8AC3E}">
        <p14:creationId xmlns:p14="http://schemas.microsoft.com/office/powerpoint/2010/main" val="415240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3319327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98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3523340" cy="3068150"/>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6" name="Picture 5" descr="3Grid_Ligh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96651" y="236918"/>
            <a:ext cx="6353438" cy="4669664"/>
          </a:xfrm>
          <a:prstGeom prst="rect">
            <a:avLst/>
          </a:prstGeom>
        </p:spPr>
      </p:pic>
      <p:sp>
        <p:nvSpPr>
          <p:cNvPr id="9" name="Content Placeholder 4"/>
          <p:cNvSpPr>
            <a:spLocks noGrp="1"/>
          </p:cNvSpPr>
          <p:nvPr>
            <p:ph sz="quarter" idx="24" hasCustomPrompt="1"/>
          </p:nvPr>
        </p:nvSpPr>
        <p:spPr>
          <a:xfrm>
            <a:off x="4085966" y="341163"/>
            <a:ext cx="1495648" cy="1318152"/>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5773819" y="1922893"/>
            <a:ext cx="1495648" cy="1318152"/>
          </a:xfrm>
        </p:spPr>
        <p:txBody>
          <a:bodyPr anchor="ctr">
            <a:normAutofit/>
          </a:bodyPr>
          <a:lstStyle>
            <a:lvl1pPr marL="0" indent="0" algn="ctr">
              <a:buNone/>
              <a:defRPr sz="1200" baseline="0"/>
            </a:lvl1pPr>
          </a:lstStyle>
          <a:p>
            <a:pPr lvl="0"/>
            <a:r>
              <a:rPr lang="en-US" dirty="0"/>
              <a:t>Content</a:t>
            </a:r>
          </a:p>
        </p:txBody>
      </p:sp>
      <p:sp>
        <p:nvSpPr>
          <p:cNvPr id="13" name="Content Placeholder 4"/>
          <p:cNvSpPr>
            <a:spLocks noGrp="1"/>
          </p:cNvSpPr>
          <p:nvPr>
            <p:ph sz="quarter" idx="27" hasCustomPrompt="1"/>
          </p:nvPr>
        </p:nvSpPr>
        <p:spPr>
          <a:xfrm>
            <a:off x="7461672" y="3523577"/>
            <a:ext cx="1495648" cy="1318152"/>
          </a:xfrm>
        </p:spPr>
        <p:txBody>
          <a:bodyPr anchor="ctr">
            <a:normAutofit/>
          </a:bodyPr>
          <a:lstStyle>
            <a:lvl1pPr marL="0" indent="0" algn="ctr">
              <a:buNone/>
              <a:defRPr sz="1200" baseline="0"/>
            </a:lvl1pPr>
          </a:lstStyle>
          <a:p>
            <a:pPr lvl="0"/>
            <a:r>
              <a:rPr lang="en-US" dirty="0"/>
              <a:t>Content</a:t>
            </a:r>
          </a:p>
        </p:txBody>
      </p:sp>
      <p:pic>
        <p:nvPicPr>
          <p:cNvPr id="11" name="Picture 10"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845019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lvl1pPr>
              <a:defRPr b="0" i="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b="0" i="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2754995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de-DE" dirty="0"/>
              <a:t>Think 2019 / DOC ID / </a:t>
            </a:r>
            <a:r>
              <a:rPr lang="de-DE" dirty="0" err="1"/>
              <a:t>Month</a:t>
            </a:r>
            <a:r>
              <a:rPr lang="de-DE" dirty="0"/>
              <a:t> XX, 2019 / © 2019 IBM Corporation</a:t>
            </a:r>
            <a:endParaRPr lang="en-US" dirty="0"/>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3714854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5"/>
            <a:ext cx="7768590" cy="1011698"/>
          </a:xfrm>
        </p:spPr>
        <p:txBody>
          <a:bodyPr/>
          <a:lstStyle>
            <a:lvl1pPr marL="0" indent="0">
              <a:buNone/>
              <a:defRPr sz="2400"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3"/>
            <a:ext cx="8897424" cy="2966219"/>
          </a:xfrm>
        </p:spPr>
        <p:txBody>
          <a:bodyPr>
            <a:normAutofit/>
          </a:bodyPr>
          <a:lstStyle>
            <a:lvl1pPr marL="171446" indent="-171446">
              <a:buFont typeface="Arial"/>
              <a:buChar char="•"/>
              <a:defRPr sz="1200" b="0" i="0" baseline="0">
                <a:latin typeface="IBM Plex Sans" panose="020B0503050203000203" pitchFamily="34" charset="77"/>
              </a:defRPr>
            </a:lvl1pPr>
          </a:lstStyle>
          <a:p>
            <a:pPr lvl="0"/>
            <a:r>
              <a:rPr lang="en-US" dirty="0"/>
              <a:t>Content</a:t>
            </a:r>
          </a:p>
        </p:txBody>
      </p:sp>
      <p:pic>
        <p:nvPicPr>
          <p:cNvPr id="7" name="Picture 6" descr="BLOCKCHAIN4_MARK_BLU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267500" y="260345"/>
            <a:ext cx="871537" cy="639771"/>
          </a:xfrm>
          <a:prstGeom prst="rect">
            <a:avLst/>
          </a:prstGeom>
        </p:spPr>
      </p:pic>
      <p:sp>
        <p:nvSpPr>
          <p:cNvPr id="3" name="TextBox 2"/>
          <p:cNvSpPr txBox="1"/>
          <p:nvPr/>
        </p:nvSpPr>
        <p:spPr>
          <a:xfrm>
            <a:off x="8494834" y="4837686"/>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latin typeface="IBM Plex Sans" panose="020B0503050203000203" pitchFamily="34" charset="77"/>
              </a:rPr>
              <a:pPr algn="r"/>
              <a:t>‹#›</a:t>
            </a:fld>
            <a:endParaRPr lang="en-US" sz="900" dirty="0">
              <a:solidFill>
                <a:schemeClr val="accent3"/>
              </a:solidFill>
              <a:latin typeface="IBM Plex Sans" panose="020B0503050203000203" pitchFamily="34" charset="77"/>
            </a:endParaRPr>
          </a:p>
        </p:txBody>
      </p:sp>
      <p:sp>
        <p:nvSpPr>
          <p:cNvPr id="9" name="TextBox 8">
            <a:extLst>
              <a:ext uri="{FF2B5EF4-FFF2-40B4-BE49-F238E27FC236}">
                <a16:creationId xmlns:a16="http://schemas.microsoft.com/office/drawing/2014/main" id="{5B2CDBEC-A834-B245-B9EA-119BC150CF29}"/>
              </a:ext>
            </a:extLst>
          </p:cNvPr>
          <p:cNvSpPr txBox="1"/>
          <p:nvPr userDrawn="1"/>
        </p:nvSpPr>
        <p:spPr>
          <a:xfrm>
            <a:off x="6238317" y="4837686"/>
            <a:ext cx="2464951" cy="230832"/>
          </a:xfrm>
          <a:prstGeom prst="rect">
            <a:avLst/>
          </a:prstGeom>
          <a:noFill/>
        </p:spPr>
        <p:txBody>
          <a:bodyPr wrap="square" rtlCol="0">
            <a:spAutoFit/>
          </a:bodyPr>
          <a:lstStyle/>
          <a:p>
            <a:pPr algn="r"/>
            <a:r>
              <a:rPr lang="en-US" sz="900" dirty="0">
                <a:solidFill>
                  <a:schemeClr val="accent3"/>
                </a:solidFill>
                <a:latin typeface="IBM Plex Sans" panose="020B0503050203000203" pitchFamily="34" charset="77"/>
              </a:rPr>
              <a:t>© 2019 IBM Corporation</a:t>
            </a:r>
          </a:p>
        </p:txBody>
      </p:sp>
    </p:spTree>
    <p:extLst>
      <p:ext uri="{BB962C8B-B14F-4D97-AF65-F5344CB8AC3E}">
        <p14:creationId xmlns:p14="http://schemas.microsoft.com/office/powerpoint/2010/main" val="5229731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olumn">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5" name="Content Placeholder 4"/>
          <p:cNvSpPr>
            <a:spLocks noGrp="1"/>
          </p:cNvSpPr>
          <p:nvPr>
            <p:ph sz="quarter" idx="24" hasCustomPrompt="1"/>
          </p:nvPr>
        </p:nvSpPr>
        <p:spPr>
          <a:xfrm>
            <a:off x="125730" y="1270000"/>
            <a:ext cx="2084695" cy="2965450"/>
          </a:xfrm>
        </p:spPr>
        <p:txBody>
          <a:bodyP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2396640" y="1270000"/>
            <a:ext cx="2084695" cy="2965450"/>
          </a:xfrm>
        </p:spPr>
        <p:txBody>
          <a:bodyP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6" hasCustomPrompt="1"/>
          </p:nvPr>
        </p:nvSpPr>
        <p:spPr>
          <a:xfrm>
            <a:off x="4667550" y="1270000"/>
            <a:ext cx="2084695" cy="2965450"/>
          </a:xfrm>
        </p:spPr>
        <p:txBody>
          <a:bodyPr>
            <a:normAutofit/>
          </a:bodyPr>
          <a:lstStyle>
            <a:lvl1pPr marL="0" indent="0" algn="ctr">
              <a:buNone/>
              <a:defRPr sz="1200" baseline="0"/>
            </a:lvl1pPr>
          </a:lstStyle>
          <a:p>
            <a:pPr lvl="0"/>
            <a:r>
              <a:rPr lang="en-US" dirty="0"/>
              <a:t>Content</a:t>
            </a:r>
          </a:p>
        </p:txBody>
      </p:sp>
      <p:sp>
        <p:nvSpPr>
          <p:cNvPr id="11" name="Content Placeholder 4"/>
          <p:cNvSpPr>
            <a:spLocks noGrp="1"/>
          </p:cNvSpPr>
          <p:nvPr>
            <p:ph sz="quarter" idx="27" hasCustomPrompt="1"/>
          </p:nvPr>
        </p:nvSpPr>
        <p:spPr>
          <a:xfrm>
            <a:off x="6938459" y="1270000"/>
            <a:ext cx="2084695" cy="2965450"/>
          </a:xfrm>
        </p:spPr>
        <p:txBody>
          <a:bodyPr>
            <a:normAutofit/>
          </a:bodyPr>
          <a:lstStyle>
            <a:lvl1pPr marL="0" indent="0" algn="ctr">
              <a:buNone/>
              <a:defRPr sz="1200" baseline="0"/>
            </a:lvl1pPr>
          </a:lstStyle>
          <a:p>
            <a:pPr lvl="0"/>
            <a:r>
              <a:rPr lang="en-US" dirty="0"/>
              <a:t>Content</a:t>
            </a:r>
          </a:p>
        </p:txBody>
      </p:sp>
      <p:sp>
        <p:nvSpPr>
          <p:cNvPr id="14"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44635183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800"/>
            <a:ext cx="9144000" cy="5021354"/>
          </a:xfrm>
          <a:prstGeom prst="rect">
            <a:avLst/>
          </a:prstGeom>
        </p:spPr>
      </p:pic>
      <p:sp>
        <p:nvSpPr>
          <p:cNvPr id="8" name="Text Placeholder 7"/>
          <p:cNvSpPr>
            <a:spLocks noGrp="1"/>
          </p:cNvSpPr>
          <p:nvPr>
            <p:ph type="body" sz="quarter" idx="13" hasCustomPrompt="1"/>
          </p:nvPr>
        </p:nvSpPr>
        <p:spPr>
          <a:xfrm>
            <a:off x="125729" y="144464"/>
            <a:ext cx="5286267" cy="1191756"/>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sp>
        <p:nvSpPr>
          <p:cNvPr id="13" name="Content Placeholder 4"/>
          <p:cNvSpPr>
            <a:spLocks noGrp="1"/>
          </p:cNvSpPr>
          <p:nvPr>
            <p:ph sz="quarter" idx="27" hasCustomPrompt="1"/>
          </p:nvPr>
        </p:nvSpPr>
        <p:spPr>
          <a:xfrm>
            <a:off x="5149014" y="3172941"/>
            <a:ext cx="916971" cy="892584"/>
          </a:xfrm>
        </p:spPr>
        <p:txBody>
          <a:bodyPr anchor="ctr">
            <a:normAutofit/>
          </a:bodyPr>
          <a:lstStyle>
            <a:lvl1pPr marL="0" indent="0" algn="ctr">
              <a:buNone/>
              <a:defRPr sz="1200" baseline="0"/>
            </a:lvl1pPr>
          </a:lstStyle>
          <a:p>
            <a:pPr lvl="0"/>
            <a:r>
              <a:rPr lang="en-US" dirty="0"/>
              <a:t>Content</a:t>
            </a:r>
          </a:p>
        </p:txBody>
      </p:sp>
      <p:sp>
        <p:nvSpPr>
          <p:cNvPr id="7" name="Content Placeholder 4"/>
          <p:cNvSpPr>
            <a:spLocks noGrp="1"/>
          </p:cNvSpPr>
          <p:nvPr>
            <p:ph sz="quarter" idx="28" hasCustomPrompt="1"/>
          </p:nvPr>
        </p:nvSpPr>
        <p:spPr>
          <a:xfrm>
            <a:off x="6170993" y="2140748"/>
            <a:ext cx="916971" cy="892584"/>
          </a:xfrm>
        </p:spPr>
        <p:txBody>
          <a:bodyPr anchor="ct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9" hasCustomPrompt="1"/>
          </p:nvPr>
        </p:nvSpPr>
        <p:spPr>
          <a:xfrm>
            <a:off x="3088269" y="3182418"/>
            <a:ext cx="916971" cy="892584"/>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30" hasCustomPrompt="1"/>
          </p:nvPr>
        </p:nvSpPr>
        <p:spPr>
          <a:xfrm>
            <a:off x="4110248" y="2150225"/>
            <a:ext cx="916971" cy="892584"/>
          </a:xfrm>
        </p:spPr>
        <p:txBody>
          <a:bodyPr anchor="ctr">
            <a:normAutofit/>
          </a:bodyPr>
          <a:lstStyle>
            <a:lvl1pPr marL="0" indent="0" algn="ctr">
              <a:buNone/>
              <a:defRPr sz="1200" baseline="0"/>
            </a:lvl1pPr>
          </a:lstStyle>
          <a:p>
            <a:pPr lvl="0"/>
            <a:r>
              <a:rPr lang="en-US" dirty="0"/>
              <a:t>Content</a:t>
            </a:r>
          </a:p>
        </p:txBody>
      </p:sp>
      <p:sp>
        <p:nvSpPr>
          <p:cNvPr id="12" name="Content Placeholder 4"/>
          <p:cNvSpPr>
            <a:spLocks noGrp="1"/>
          </p:cNvSpPr>
          <p:nvPr>
            <p:ph sz="quarter" idx="31" hasCustomPrompt="1"/>
          </p:nvPr>
        </p:nvSpPr>
        <p:spPr>
          <a:xfrm>
            <a:off x="2059578" y="4206680"/>
            <a:ext cx="916971" cy="892584"/>
          </a:xfrm>
        </p:spPr>
        <p:txBody>
          <a:bodyPr anchor="ctr">
            <a:normAutofit/>
          </a:bodyPr>
          <a:lstStyle>
            <a:lvl1pPr marL="0" indent="0" algn="ctr">
              <a:buNone/>
              <a:defRPr sz="1200" baseline="0"/>
            </a:lvl1pPr>
          </a:lstStyle>
          <a:p>
            <a:pPr lvl="0"/>
            <a:r>
              <a:rPr lang="en-US" dirty="0"/>
              <a:t>Content</a:t>
            </a:r>
          </a:p>
        </p:txBody>
      </p:sp>
      <p:sp>
        <p:nvSpPr>
          <p:cNvPr id="14" name="Content Placeholder 4"/>
          <p:cNvSpPr>
            <a:spLocks noGrp="1"/>
          </p:cNvSpPr>
          <p:nvPr>
            <p:ph sz="quarter" idx="32" hasCustomPrompt="1"/>
          </p:nvPr>
        </p:nvSpPr>
        <p:spPr>
          <a:xfrm>
            <a:off x="1024809" y="3174487"/>
            <a:ext cx="916971" cy="892584"/>
          </a:xfrm>
        </p:spPr>
        <p:txBody>
          <a:bodyPr anchor="ctr">
            <a:normAutofit/>
          </a:bodyPr>
          <a:lstStyle>
            <a:lvl1pPr marL="0" indent="0" algn="ctr">
              <a:buNone/>
              <a:defRPr sz="1200" baseline="0"/>
            </a:lvl1pPr>
          </a:lstStyle>
          <a:p>
            <a:pPr lvl="0"/>
            <a:r>
              <a:rPr lang="en-US" dirty="0"/>
              <a:t>Content</a:t>
            </a:r>
          </a:p>
        </p:txBody>
      </p:sp>
      <p:pic>
        <p:nvPicPr>
          <p:cNvPr id="15" name="Picture 14"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6" name="TextBox 15"/>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1236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9"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2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sp>
        <p:nvSpPr>
          <p:cNvPr id="21" name="Text Placeholder 7"/>
          <p:cNvSpPr>
            <a:spLocks noGrp="1"/>
          </p:cNvSpPr>
          <p:nvPr>
            <p:ph type="body" sz="quarter" idx="26"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2" name="Picture 2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21226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theme" Target="../theme/theme2.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39205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86" r:id="rId3"/>
    <p:sldLayoutId id="2147483687" r:id="rId4"/>
    <p:sldLayoutId id="2147483689" r:id="rId5"/>
    <p:sldLayoutId id="2147483693" r:id="rId6"/>
    <p:sldLayoutId id="2147483691" r:id="rId7"/>
    <p:sldLayoutId id="2147483694" r:id="rId8"/>
    <p:sldLayoutId id="2147483658" r:id="rId9"/>
    <p:sldLayoutId id="2147483688" r:id="rId10"/>
    <p:sldLayoutId id="2147483664" r:id="rId11"/>
    <p:sldLayoutId id="2147483669" r:id="rId12"/>
    <p:sldLayoutId id="2147483695" r:id="rId13"/>
    <p:sldLayoutId id="2147483696" r:id="rId14"/>
    <p:sldLayoutId id="2147483697" r:id="rId15"/>
    <p:sldLayoutId id="2147483698" r:id="rId16"/>
    <p:sldLayoutId id="2147483699" r:id="rId17"/>
    <p:sldLayoutId id="2147483700" r:id="rId18"/>
    <p:sldLayoutId id="2147483701" r:id="rId19"/>
    <p:sldLayoutId id="2147483703" r:id="rId20"/>
    <p:sldLayoutId id="2147483651" r:id="rId21"/>
    <p:sldLayoutId id="2147483653" r:id="rId22"/>
    <p:sldLayoutId id="2147483654" r:id="rId23"/>
    <p:sldLayoutId id="2147483746" r:id="rId24"/>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0" i="0" baseline="0">
                <a:solidFill>
                  <a:schemeClr val="tx1"/>
                </a:solidFill>
                <a:latin typeface="+mn-lt"/>
                <a:ea typeface="IBM Plex Sans" panose="020B0503050203000203" pitchFamily="34" charset="77"/>
                <a:cs typeface="Arial" charset="0"/>
              </a:defRPr>
            </a:lvl1pPr>
          </a:lstStyle>
          <a:p>
            <a:fld id="{D0BE6F14-FF48-0F4F-A8AA-2E3F25371E4A}" type="slidenum">
              <a:rPr lang="en-US" smtClean="0"/>
              <a:pPr/>
              <a:t>‹#›</a:t>
            </a:fld>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0" i="0" baseline="0">
                <a:solidFill>
                  <a:schemeClr val="tx1"/>
                </a:solidFill>
                <a:latin typeface="+mn-lt"/>
                <a:ea typeface="IBM Plex Sans" panose="020B0503050203000203" pitchFamily="34" charset="77"/>
                <a:cs typeface="Arial" charset="0"/>
              </a:defRPr>
            </a:lvl1pPr>
          </a:lstStyle>
          <a:p>
            <a:r>
              <a:rPr lang="de-DE" dirty="0"/>
              <a:t>Think 2019 / DOC ID / </a:t>
            </a:r>
            <a:r>
              <a:rPr lang="de-DE" dirty="0" err="1"/>
              <a:t>Month</a:t>
            </a:r>
            <a:r>
              <a:rPr lang="de-DE" dirty="0"/>
              <a:t> XX, 2019 / © 2019 IBM Corporation</a:t>
            </a:r>
            <a:endParaRPr lang="en-US" dirty="0"/>
          </a:p>
        </p:txBody>
      </p:sp>
    </p:spTree>
    <p:extLst>
      <p:ext uri="{BB962C8B-B14F-4D97-AF65-F5344CB8AC3E}">
        <p14:creationId xmlns:p14="http://schemas.microsoft.com/office/powerpoint/2010/main" val="4079526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 id="2147483743" r:id="rId36"/>
    <p:sldLayoutId id="2147483744" r:id="rId37"/>
    <p:sldLayoutId id="2147483745" r:id="rId38"/>
  </p:sldLayoutIdLst>
  <p:hf hdr="0" dt="0"/>
  <p:txStyles>
    <p:titleStyle>
      <a:lvl1pPr algn="l" defTabSz="457200" rtl="0" eaLnBrk="1" latinLnBrk="0" hangingPunct="1">
        <a:lnSpc>
          <a:spcPct val="90000"/>
        </a:lnSpc>
        <a:spcBef>
          <a:spcPct val="0"/>
        </a:spcBef>
        <a:buNone/>
        <a:defRPr sz="2400" b="0" i="0" kern="1200">
          <a:solidFill>
            <a:schemeClr val="tx1"/>
          </a:solidFill>
          <a:latin typeface="+mj-lt"/>
          <a:ea typeface="IBM Plex Sans" panose="020B0503050203000203" pitchFamily="34" charset="77"/>
          <a:cs typeface="Arial" charset="0"/>
        </a:defRPr>
      </a:lvl1pPr>
    </p:titleStyle>
    <p:bodyStyle>
      <a:lvl1pPr marL="0" indent="0" algn="l" defTabSz="457200" rtl="0" eaLnBrk="1" latinLnBrk="0" hangingPunct="1">
        <a:lnSpc>
          <a:spcPct val="100000"/>
        </a:lnSpc>
        <a:spcBef>
          <a:spcPts val="1100"/>
        </a:spcBef>
        <a:buFont typeface="Arial"/>
        <a:buNone/>
        <a:defRPr sz="1400" b="0" i="0" kern="1200">
          <a:solidFill>
            <a:schemeClr val="tx1"/>
          </a:solidFill>
          <a:latin typeface="+mn-lt"/>
          <a:ea typeface="IBM Plex Sans" panose="020B0503050203000203" pitchFamily="34" charset="77"/>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panose="020B0503050203000203" pitchFamily="34" charset="77"/>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panose="020B0503050203000203" pitchFamily="34" charset="77"/>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panose="020B0503050203000203" pitchFamily="34" charset="77"/>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panose="020B0503050203000203" pitchFamily="34" charset="77"/>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microsoft.com/office/2007/relationships/hdphoto" Target="../media/hdphoto5.wdp"/><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emf"/><Relationship Id="rId10" Type="http://schemas.openxmlformats.org/officeDocument/2006/relationships/image" Target="../media/image30.svg"/><Relationship Id="rId4" Type="http://schemas.openxmlformats.org/officeDocument/2006/relationships/image" Target="../media/image24.emf"/><Relationship Id="rId9" Type="http://schemas.openxmlformats.org/officeDocument/2006/relationships/image" Target="../media/image29.png"/><Relationship Id="rId1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6.xml"/><Relationship Id="rId16"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3" Type="http://schemas.microsoft.com/office/2007/relationships/hdphoto" Target="../media/hdphoto6.wdp"/><Relationship Id="rId7" Type="http://schemas.openxmlformats.org/officeDocument/2006/relationships/image" Target="../media/image68.emf"/><Relationship Id="rId2" Type="http://schemas.openxmlformats.org/officeDocument/2006/relationships/image" Target="../media/image65.png"/><Relationship Id="rId1" Type="http://schemas.openxmlformats.org/officeDocument/2006/relationships/slideLayout" Target="../slideLayouts/slideLayout4.xml"/><Relationship Id="rId6" Type="http://schemas.openxmlformats.org/officeDocument/2006/relationships/image" Target="../media/image67.emf"/><Relationship Id="rId5" Type="http://schemas.microsoft.com/office/2007/relationships/hdphoto" Target="../media/hdphoto7.wdp"/><Relationship Id="rId10" Type="http://schemas.microsoft.com/office/2007/relationships/hdphoto" Target="../media/hdphoto8.wdp"/><Relationship Id="rId4" Type="http://schemas.openxmlformats.org/officeDocument/2006/relationships/image" Target="../media/image66.png"/><Relationship Id="rId9"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Autofit/>
          </a:bodyPr>
          <a:lstStyle/>
          <a:p>
            <a:r>
              <a:rPr lang="zh-CN" altLang="en-US" dirty="0">
                <a:latin typeface="Arial" charset="0"/>
                <a:ea typeface="Arial" charset="0"/>
                <a:cs typeface="Arial" charset="0"/>
              </a:rPr>
              <a:t>区块链</a:t>
            </a:r>
            <a:r>
              <a:rPr lang="en-US" altLang="zh-CN" dirty="0">
                <a:latin typeface="Arial" charset="0"/>
                <a:ea typeface="Arial" charset="0"/>
                <a:cs typeface="Arial" charset="0"/>
              </a:rPr>
              <a:t>-</a:t>
            </a:r>
            <a:r>
              <a:rPr lang="zh-CN" altLang="en-US" dirty="0">
                <a:latin typeface="Arial" charset="0"/>
                <a:ea typeface="Arial" charset="0"/>
                <a:cs typeface="Arial" charset="0"/>
              </a:rPr>
              <a:t>造福人类的伟大技术</a:t>
            </a:r>
            <a:endParaRPr lang="en-US" dirty="0">
              <a:latin typeface="Arial" charset="0"/>
              <a:ea typeface="Arial" charset="0"/>
              <a:cs typeface="Arial" charset="0"/>
            </a:endParaRPr>
          </a:p>
        </p:txBody>
      </p:sp>
      <p:sp>
        <p:nvSpPr>
          <p:cNvPr id="7" name="Text Placeholder 6"/>
          <p:cNvSpPr>
            <a:spLocks noGrp="1"/>
          </p:cNvSpPr>
          <p:nvPr>
            <p:ph type="body" sz="quarter" idx="13"/>
          </p:nvPr>
        </p:nvSpPr>
        <p:spPr/>
        <p:txBody>
          <a:bodyPr/>
          <a:lstStyle/>
          <a:p>
            <a:r>
              <a:rPr lang="zh-CN" altLang="en-US" dirty="0">
                <a:latin typeface="Arial" charset="0"/>
                <a:ea typeface="Arial" charset="0"/>
                <a:cs typeface="Arial" charset="0"/>
              </a:rPr>
              <a:t>建立信任和创造价值的五大原则</a:t>
            </a:r>
            <a:endParaRPr lang="en-US" dirty="0">
              <a:latin typeface="Arial" charset="0"/>
              <a:ea typeface="Arial" charset="0"/>
              <a:cs typeface="Arial" charset="0"/>
            </a:endParaRPr>
          </a:p>
        </p:txBody>
      </p:sp>
    </p:spTree>
    <p:extLst>
      <p:ext uri="{BB962C8B-B14F-4D97-AF65-F5344CB8AC3E}">
        <p14:creationId xmlns:p14="http://schemas.microsoft.com/office/powerpoint/2010/main" val="400002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80A70B-4FBF-9049-91CE-FE6C40BE842F}"/>
              </a:ext>
            </a:extLst>
          </p:cNvPr>
          <p:cNvSpPr>
            <a:spLocks noGrp="1"/>
          </p:cNvSpPr>
          <p:nvPr>
            <p:ph type="body" sz="quarter" idx="13"/>
          </p:nvPr>
        </p:nvSpPr>
        <p:spPr>
          <a:xfrm>
            <a:off x="125730" y="144464"/>
            <a:ext cx="7768590" cy="1011698"/>
          </a:xfrm>
        </p:spPr>
        <p:txBody>
          <a:bodyPr/>
          <a:lstStyle/>
          <a:p>
            <a:r>
              <a:rPr lang="zh-CN" altLang="en-US" dirty="0"/>
              <a:t>区块链的特质为造福人类提供了创新的方式</a:t>
            </a:r>
            <a:endParaRPr lang="en-US" dirty="0"/>
          </a:p>
        </p:txBody>
      </p:sp>
      <p:sp>
        <p:nvSpPr>
          <p:cNvPr id="26" name="Rectangle 25">
            <a:extLst>
              <a:ext uri="{FF2B5EF4-FFF2-40B4-BE49-F238E27FC236}">
                <a16:creationId xmlns:a16="http://schemas.microsoft.com/office/drawing/2014/main" id="{1ED1AF09-6712-1D42-88AF-F3E055CD720C}"/>
              </a:ext>
            </a:extLst>
          </p:cNvPr>
          <p:cNvSpPr/>
          <p:nvPr/>
        </p:nvSpPr>
        <p:spPr>
          <a:xfrm>
            <a:off x="626308" y="2903883"/>
            <a:ext cx="1856762" cy="855875"/>
          </a:xfrm>
          <a:prstGeom prst="rect">
            <a:avLst/>
          </a:prstGeom>
        </p:spPr>
        <p:txBody>
          <a:bodyPr wrap="square">
            <a:spAutoFit/>
          </a:bodyPr>
          <a:lstStyle/>
          <a:p>
            <a:pPr algn="ctr">
              <a:lnSpc>
                <a:spcPct val="120000"/>
              </a:lnSpc>
            </a:pPr>
            <a:r>
              <a:rPr lang="zh-CN" alt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rPr>
              <a:t>区块链技术在网络成员之间创建一个分布式、共享的记录系统，消除了对不同分类账的需求及因此带来的分歧。</a:t>
            </a:r>
            <a:endParaRPr 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endParaRPr>
          </a:p>
        </p:txBody>
      </p:sp>
      <p:sp>
        <p:nvSpPr>
          <p:cNvPr id="27" name="Rectangle 26">
            <a:extLst>
              <a:ext uri="{FF2B5EF4-FFF2-40B4-BE49-F238E27FC236}">
                <a16:creationId xmlns:a16="http://schemas.microsoft.com/office/drawing/2014/main" id="{38B9F1C2-7795-CF41-8091-69D68D2E2313}"/>
              </a:ext>
            </a:extLst>
          </p:cNvPr>
          <p:cNvSpPr/>
          <p:nvPr/>
        </p:nvSpPr>
        <p:spPr>
          <a:xfrm>
            <a:off x="626308" y="2624908"/>
            <a:ext cx="1856762" cy="329001"/>
          </a:xfrm>
          <a:prstGeom prst="rect">
            <a:avLst/>
          </a:prstGeom>
        </p:spPr>
        <p:txBody>
          <a:bodyPr wrap="square">
            <a:spAutoFit/>
          </a:bodyPr>
          <a:lstStyle/>
          <a:p>
            <a:pPr algn="ctr">
              <a:lnSpc>
                <a:spcPct val="120000"/>
              </a:lnSpc>
            </a:pPr>
            <a:r>
              <a:rPr lang="zh-CN" altLang="en-US" sz="1350" dirty="0">
                <a:solidFill>
                  <a:schemeClr val="accent1"/>
                </a:solidFill>
                <a:latin typeface="Lantinghei SC Demibold" panose="02000000000000000000" pitchFamily="2" charset="-122"/>
                <a:ea typeface="Lantinghei SC Demibold" panose="02000000000000000000" pitchFamily="2" charset="-122"/>
                <a:cs typeface="Segoe UI" panose="020B0502040204020203" pitchFamily="34" charset="0"/>
              </a:rPr>
              <a:t>单一的真实事件视图</a:t>
            </a:r>
            <a:endParaRPr lang="en-US" sz="1350" dirty="0">
              <a:solidFill>
                <a:schemeClr val="accent1"/>
              </a:solidFill>
              <a:latin typeface="Lantinghei SC Demibold" panose="02000000000000000000" pitchFamily="2" charset="-122"/>
              <a:ea typeface="Lantinghei SC Demibold" panose="02000000000000000000" pitchFamily="2" charset="-122"/>
              <a:cs typeface="Segoe UI" panose="020B0502040204020203" pitchFamily="34" charset="0"/>
            </a:endParaRPr>
          </a:p>
        </p:txBody>
      </p:sp>
      <p:sp>
        <p:nvSpPr>
          <p:cNvPr id="28" name="Rectangle 27">
            <a:extLst>
              <a:ext uri="{FF2B5EF4-FFF2-40B4-BE49-F238E27FC236}">
                <a16:creationId xmlns:a16="http://schemas.microsoft.com/office/drawing/2014/main" id="{EC70182F-2AF4-154C-B26E-FE5AE2C48C62}"/>
              </a:ext>
            </a:extLst>
          </p:cNvPr>
          <p:cNvSpPr/>
          <p:nvPr/>
        </p:nvSpPr>
        <p:spPr>
          <a:xfrm>
            <a:off x="2625271" y="2903883"/>
            <a:ext cx="1856762" cy="1243674"/>
          </a:xfrm>
          <a:prstGeom prst="rect">
            <a:avLst/>
          </a:prstGeom>
        </p:spPr>
        <p:txBody>
          <a:bodyPr wrap="square">
            <a:spAutoFit/>
          </a:bodyPr>
          <a:lstStyle/>
          <a:p>
            <a:pPr algn="ctr">
              <a:lnSpc>
                <a:spcPct val="120000"/>
              </a:lnSpc>
            </a:pPr>
            <a:r>
              <a:rPr lang="zh-CN" alt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rPr>
              <a:t>验证每个交易需要区块链网络所有成员的共识，所有经过验证的交易都会永久记录在区块链上。没有人可以删除它们，甚至连系统管理员都无法删除它们。</a:t>
            </a:r>
            <a:endParaRPr 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endParaRPr>
          </a:p>
        </p:txBody>
      </p:sp>
      <p:sp>
        <p:nvSpPr>
          <p:cNvPr id="29" name="Rectangle 28">
            <a:extLst>
              <a:ext uri="{FF2B5EF4-FFF2-40B4-BE49-F238E27FC236}">
                <a16:creationId xmlns:a16="http://schemas.microsoft.com/office/drawing/2014/main" id="{AFFECFCC-1590-3741-80B3-BE1ED9F9CAA9}"/>
              </a:ext>
            </a:extLst>
          </p:cNvPr>
          <p:cNvSpPr/>
          <p:nvPr/>
        </p:nvSpPr>
        <p:spPr>
          <a:xfrm>
            <a:off x="2625271" y="2624908"/>
            <a:ext cx="1856762" cy="329001"/>
          </a:xfrm>
          <a:prstGeom prst="rect">
            <a:avLst/>
          </a:prstGeom>
        </p:spPr>
        <p:txBody>
          <a:bodyPr wrap="square">
            <a:spAutoFit/>
          </a:bodyPr>
          <a:lstStyle/>
          <a:p>
            <a:pPr algn="ctr">
              <a:lnSpc>
                <a:spcPct val="120000"/>
              </a:lnSpc>
            </a:pPr>
            <a:r>
              <a:rPr lang="zh-CN" altLang="en-US" sz="1350" dirty="0">
                <a:solidFill>
                  <a:schemeClr val="accent2"/>
                </a:solidFill>
                <a:latin typeface="Lantinghei SC Demibold" panose="02000000000000000000" pitchFamily="2" charset="-122"/>
                <a:ea typeface="Lantinghei SC Demibold" panose="02000000000000000000" pitchFamily="2" charset="-122"/>
                <a:cs typeface="Segoe UI" panose="020B0502040204020203" pitchFamily="34" charset="0"/>
              </a:rPr>
              <a:t>不可篡改的记录</a:t>
            </a:r>
            <a:endParaRPr lang="en-US" sz="1350" dirty="0">
              <a:solidFill>
                <a:schemeClr val="accent2"/>
              </a:solidFill>
              <a:latin typeface="Lantinghei SC Demibold" panose="02000000000000000000" pitchFamily="2" charset="-122"/>
              <a:ea typeface="Lantinghei SC Demibold" panose="02000000000000000000" pitchFamily="2" charset="-122"/>
              <a:cs typeface="Segoe UI" panose="020B0502040204020203" pitchFamily="34" charset="0"/>
            </a:endParaRPr>
          </a:p>
        </p:txBody>
      </p:sp>
      <p:sp>
        <p:nvSpPr>
          <p:cNvPr id="30" name="Rectangle 29">
            <a:extLst>
              <a:ext uri="{FF2B5EF4-FFF2-40B4-BE49-F238E27FC236}">
                <a16:creationId xmlns:a16="http://schemas.microsoft.com/office/drawing/2014/main" id="{F8D6C19F-9E82-6048-83CF-82F3DF29A20D}"/>
              </a:ext>
            </a:extLst>
          </p:cNvPr>
          <p:cNvSpPr/>
          <p:nvPr/>
        </p:nvSpPr>
        <p:spPr>
          <a:xfrm>
            <a:off x="4631338" y="2903883"/>
            <a:ext cx="1856762" cy="1049775"/>
          </a:xfrm>
          <a:prstGeom prst="rect">
            <a:avLst/>
          </a:prstGeom>
        </p:spPr>
        <p:txBody>
          <a:bodyPr wrap="square">
            <a:spAutoFit/>
          </a:bodyPr>
          <a:lstStyle/>
          <a:p>
            <a:pPr algn="ctr">
              <a:lnSpc>
                <a:spcPct val="120000"/>
              </a:lnSpc>
            </a:pPr>
            <a:r>
              <a:rPr lang="zh-CN" alt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rPr>
              <a:t>网络的每个成员都必须具有访问权限才能参与，以免产生不良行为。此外，信息仅在需要知道的基础上与其他网络成员共享。</a:t>
            </a:r>
            <a:endParaRPr 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endParaRPr>
          </a:p>
        </p:txBody>
      </p:sp>
      <p:sp>
        <p:nvSpPr>
          <p:cNvPr id="31" name="Rectangle 30">
            <a:extLst>
              <a:ext uri="{FF2B5EF4-FFF2-40B4-BE49-F238E27FC236}">
                <a16:creationId xmlns:a16="http://schemas.microsoft.com/office/drawing/2014/main" id="{5958DA8A-1BB8-094E-8727-1AB1D316510D}"/>
              </a:ext>
            </a:extLst>
          </p:cNvPr>
          <p:cNvSpPr/>
          <p:nvPr/>
        </p:nvSpPr>
        <p:spPr>
          <a:xfrm>
            <a:off x="4631338" y="2624908"/>
            <a:ext cx="1856762" cy="329001"/>
          </a:xfrm>
          <a:prstGeom prst="rect">
            <a:avLst/>
          </a:prstGeom>
        </p:spPr>
        <p:txBody>
          <a:bodyPr wrap="square">
            <a:spAutoFit/>
          </a:bodyPr>
          <a:lstStyle/>
          <a:p>
            <a:pPr algn="ctr">
              <a:lnSpc>
                <a:spcPct val="120000"/>
              </a:lnSpc>
            </a:pPr>
            <a:r>
              <a:rPr lang="zh-CN" altLang="en-US" sz="1350" dirty="0">
                <a:solidFill>
                  <a:schemeClr val="accent3"/>
                </a:solidFill>
                <a:latin typeface="Lantinghei SC Demibold" panose="02000000000000000000" pitchFamily="2" charset="-122"/>
                <a:ea typeface="Lantinghei SC Demibold" panose="02000000000000000000" pitchFamily="2" charset="-122"/>
                <a:cs typeface="Segoe UI" panose="020B0502040204020203" pitchFamily="34" charset="0"/>
              </a:rPr>
              <a:t>基于许可的参与方式</a:t>
            </a:r>
            <a:endParaRPr lang="en-US" sz="1350" dirty="0">
              <a:solidFill>
                <a:schemeClr val="accent3"/>
              </a:solidFill>
              <a:latin typeface="Lantinghei SC Demibold" panose="02000000000000000000" pitchFamily="2" charset="-122"/>
              <a:ea typeface="Lantinghei SC Demibold" panose="02000000000000000000" pitchFamily="2" charset="-122"/>
              <a:cs typeface="Segoe UI" panose="020B0502040204020203" pitchFamily="34" charset="0"/>
            </a:endParaRPr>
          </a:p>
        </p:txBody>
      </p:sp>
      <p:sp>
        <p:nvSpPr>
          <p:cNvPr id="32" name="Rectangle 31">
            <a:extLst>
              <a:ext uri="{FF2B5EF4-FFF2-40B4-BE49-F238E27FC236}">
                <a16:creationId xmlns:a16="http://schemas.microsoft.com/office/drawing/2014/main" id="{A68B948D-BEAE-124F-9024-1A72F488F684}"/>
              </a:ext>
            </a:extLst>
          </p:cNvPr>
          <p:cNvSpPr/>
          <p:nvPr/>
        </p:nvSpPr>
        <p:spPr>
          <a:xfrm>
            <a:off x="6630300" y="2903883"/>
            <a:ext cx="1856762" cy="855875"/>
          </a:xfrm>
          <a:prstGeom prst="rect">
            <a:avLst/>
          </a:prstGeom>
        </p:spPr>
        <p:txBody>
          <a:bodyPr wrap="square">
            <a:spAutoFit/>
          </a:bodyPr>
          <a:lstStyle/>
          <a:p>
            <a:pPr algn="ctr">
              <a:lnSpc>
                <a:spcPct val="120000"/>
              </a:lnSpc>
            </a:pPr>
            <a:r>
              <a:rPr lang="zh-CN" alt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rPr>
              <a:t>区块链创新者每天都在发现，如何利用该技术的独特优势来分散权力、重新定义价值、建立新的联盟并重塑现状。</a:t>
            </a:r>
            <a:endParaRPr lang="en-US" sz="1050" dirty="0">
              <a:solidFill>
                <a:schemeClr val="tx1">
                  <a:lumMod val="75000"/>
                  <a:lumOff val="25000"/>
                </a:schemeClr>
              </a:solidFill>
              <a:latin typeface="Lantinghei SC Extralight" panose="02000000000000000000" pitchFamily="2" charset="-122"/>
              <a:ea typeface="Lantinghei SC Extralight" panose="02000000000000000000" pitchFamily="2" charset="-122"/>
              <a:cs typeface="Segoe UI Light" panose="020B0502040204020203" pitchFamily="34" charset="0"/>
            </a:endParaRPr>
          </a:p>
        </p:txBody>
      </p:sp>
      <p:sp>
        <p:nvSpPr>
          <p:cNvPr id="33" name="Rectangle 32">
            <a:extLst>
              <a:ext uri="{FF2B5EF4-FFF2-40B4-BE49-F238E27FC236}">
                <a16:creationId xmlns:a16="http://schemas.microsoft.com/office/drawing/2014/main" id="{340BBC9E-CE23-8947-BD97-76A31B5460C2}"/>
              </a:ext>
            </a:extLst>
          </p:cNvPr>
          <p:cNvSpPr/>
          <p:nvPr/>
        </p:nvSpPr>
        <p:spPr>
          <a:xfrm>
            <a:off x="6630300" y="2624908"/>
            <a:ext cx="1856762" cy="329001"/>
          </a:xfrm>
          <a:prstGeom prst="rect">
            <a:avLst/>
          </a:prstGeom>
        </p:spPr>
        <p:txBody>
          <a:bodyPr wrap="square">
            <a:spAutoFit/>
          </a:bodyPr>
          <a:lstStyle/>
          <a:p>
            <a:pPr algn="ctr">
              <a:lnSpc>
                <a:spcPct val="120000"/>
              </a:lnSpc>
            </a:pPr>
            <a:r>
              <a:rPr lang="zh-CN" altLang="en-US" sz="1350" dirty="0">
                <a:solidFill>
                  <a:schemeClr val="accent4"/>
                </a:solidFill>
                <a:latin typeface="Lantinghei SC Demibold" panose="02000000000000000000" pitchFamily="2" charset="-122"/>
                <a:ea typeface="Lantinghei SC Demibold" panose="02000000000000000000" pitchFamily="2" charset="-122"/>
                <a:cs typeface="Segoe UI" panose="020B0502040204020203" pitchFamily="34" charset="0"/>
              </a:rPr>
              <a:t>为新的模式打开局面</a:t>
            </a:r>
            <a:endParaRPr lang="en-US" sz="1350" dirty="0">
              <a:solidFill>
                <a:schemeClr val="accent4"/>
              </a:solidFill>
              <a:latin typeface="Lantinghei SC Demibold" panose="02000000000000000000" pitchFamily="2" charset="-122"/>
              <a:ea typeface="Lantinghei SC Demibold" panose="02000000000000000000" pitchFamily="2" charset="-122"/>
              <a:cs typeface="Segoe UI" panose="020B0502040204020203" pitchFamily="34" charset="0"/>
            </a:endParaRPr>
          </a:p>
        </p:txBody>
      </p:sp>
      <p:pic>
        <p:nvPicPr>
          <p:cNvPr id="34" name="Picture 52">
            <a:extLst>
              <a:ext uri="{FF2B5EF4-FFF2-40B4-BE49-F238E27FC236}">
                <a16:creationId xmlns:a16="http://schemas.microsoft.com/office/drawing/2014/main" id="{3FE55A73-8BA5-AF42-96B1-DF7FAC55DD0C}"/>
              </a:ext>
            </a:extLst>
          </p:cNvPr>
          <p:cNvPicPr>
            <a:picLocks noChangeAspect="1"/>
          </p:cNvPicPr>
          <p:nvPr/>
        </p:nvPicPr>
        <p:blipFill>
          <a:blip r:embed="rId2" cstate="print">
            <a:alphaModFix/>
            <a:grayscl/>
            <a:extLst>
              <a:ext uri="{BEBA8EAE-BF5A-486C-A8C5-ECC9F3942E4B}">
                <a14:imgProps xmlns:a14="http://schemas.microsoft.com/office/drawing/2010/main">
                  <a14:imgLayer r:embed="rId3">
                    <a14:imgEffect>
                      <a14:artisticPencilSketch/>
                    </a14:imgEffect>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1295015" y="1804241"/>
            <a:ext cx="519347" cy="519347"/>
          </a:xfrm>
          <a:prstGeom prst="rect">
            <a:avLst/>
          </a:prstGeom>
        </p:spPr>
      </p:pic>
      <p:pic>
        <p:nvPicPr>
          <p:cNvPr id="36" name="Picture 55">
            <a:extLst>
              <a:ext uri="{FF2B5EF4-FFF2-40B4-BE49-F238E27FC236}">
                <a16:creationId xmlns:a16="http://schemas.microsoft.com/office/drawing/2014/main" id="{02600593-6B81-FF4A-9F44-532235FDC98F}"/>
              </a:ext>
            </a:extLst>
          </p:cNvPr>
          <p:cNvPicPr>
            <a:picLocks noChangeAspect="1"/>
          </p:cNvPicPr>
          <p:nvPr/>
        </p:nvPicPr>
        <p:blipFill>
          <a:blip r:embed="rId4">
            <a:grayscl/>
            <a:extLst>
              <a:ext uri="{28A0092B-C50C-407E-A947-70E740481C1C}">
                <a14:useLocalDpi xmlns:a14="http://schemas.microsoft.com/office/drawing/2010/main"/>
              </a:ext>
            </a:extLst>
          </a:blip>
          <a:stretch>
            <a:fillRect/>
          </a:stretch>
        </p:blipFill>
        <p:spPr>
          <a:xfrm>
            <a:off x="5327107" y="1853481"/>
            <a:ext cx="454616" cy="399511"/>
          </a:xfrm>
          <a:prstGeom prst="rect">
            <a:avLst/>
          </a:prstGeom>
        </p:spPr>
      </p:pic>
      <p:pic>
        <p:nvPicPr>
          <p:cNvPr id="37" name="Picture 21">
            <a:extLst>
              <a:ext uri="{FF2B5EF4-FFF2-40B4-BE49-F238E27FC236}">
                <a16:creationId xmlns:a16="http://schemas.microsoft.com/office/drawing/2014/main" id="{1AEBFFBA-245D-3542-A2D3-F4AFB838EC16}"/>
              </a:ext>
            </a:extLst>
          </p:cNvPr>
          <p:cNvPicPr>
            <a:picLocks noChangeAspect="1"/>
          </p:cNvPicPr>
          <p:nvPr/>
        </p:nvPicPr>
        <p:blipFill>
          <a:blip r:embed="rId5">
            <a:alphaModFix/>
            <a:grayscl/>
            <a:extLst>
              <a:ext uri="{28A0092B-C50C-407E-A947-70E740481C1C}">
                <a14:useLocalDpi xmlns:a14="http://schemas.microsoft.com/office/drawing/2010/main"/>
              </a:ext>
            </a:extLst>
          </a:blip>
          <a:stretch>
            <a:fillRect/>
          </a:stretch>
        </p:blipFill>
        <p:spPr>
          <a:xfrm>
            <a:off x="7300183" y="1804242"/>
            <a:ext cx="496568" cy="496568"/>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A3D55E41-8C82-BA4D-B475-5B02D326FC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93611" y="1804241"/>
            <a:ext cx="514607" cy="514607"/>
          </a:xfrm>
          <a:prstGeom prst="rect">
            <a:avLst/>
          </a:prstGeom>
        </p:spPr>
      </p:pic>
      <p:pic>
        <p:nvPicPr>
          <p:cNvPr id="6" name="Graphic 5">
            <a:extLst>
              <a:ext uri="{FF2B5EF4-FFF2-40B4-BE49-F238E27FC236}">
                <a16:creationId xmlns:a16="http://schemas.microsoft.com/office/drawing/2014/main" id="{27FE1613-2C5B-4743-8662-9B494F51D6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551" y="1465592"/>
            <a:ext cx="952500" cy="787400"/>
          </a:xfrm>
          <a:prstGeom prst="rect">
            <a:avLst/>
          </a:prstGeom>
        </p:spPr>
      </p:pic>
      <p:pic>
        <p:nvPicPr>
          <p:cNvPr id="10" name="Graphic 9">
            <a:extLst>
              <a:ext uri="{FF2B5EF4-FFF2-40B4-BE49-F238E27FC236}">
                <a16:creationId xmlns:a16="http://schemas.microsoft.com/office/drawing/2014/main" id="{A86E85F9-7702-EA4E-BA95-5E670A34AF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08794" y="1465592"/>
            <a:ext cx="952500" cy="787400"/>
          </a:xfrm>
          <a:prstGeom prst="rect">
            <a:avLst/>
          </a:prstGeom>
        </p:spPr>
      </p:pic>
      <p:pic>
        <p:nvPicPr>
          <p:cNvPr id="12" name="Graphic 11">
            <a:extLst>
              <a:ext uri="{FF2B5EF4-FFF2-40B4-BE49-F238E27FC236}">
                <a16:creationId xmlns:a16="http://schemas.microsoft.com/office/drawing/2014/main" id="{0427D913-2136-D245-92F4-23BEA7B619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32037" y="1465592"/>
            <a:ext cx="952500" cy="787400"/>
          </a:xfrm>
          <a:prstGeom prst="rect">
            <a:avLst/>
          </a:prstGeom>
        </p:spPr>
      </p:pic>
      <p:pic>
        <p:nvPicPr>
          <p:cNvPr id="14" name="Graphic 13">
            <a:extLst>
              <a:ext uri="{FF2B5EF4-FFF2-40B4-BE49-F238E27FC236}">
                <a16:creationId xmlns:a16="http://schemas.microsoft.com/office/drawing/2014/main" id="{E33BA288-AAB7-8447-8D64-33AD330478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55279" y="1465592"/>
            <a:ext cx="952500" cy="787400"/>
          </a:xfrm>
          <a:prstGeom prst="rect">
            <a:avLst/>
          </a:prstGeom>
        </p:spPr>
      </p:pic>
    </p:spTree>
    <p:extLst>
      <p:ext uri="{BB962C8B-B14F-4D97-AF65-F5344CB8AC3E}">
        <p14:creationId xmlns:p14="http://schemas.microsoft.com/office/powerpoint/2010/main" val="336699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zh-CN" altLang="en-US" b="1" dirty="0"/>
              <a:t>区块链的五大原则</a:t>
            </a:r>
            <a:endParaRPr lang="en-US" dirty="0"/>
          </a:p>
        </p:txBody>
      </p:sp>
      <p:sp>
        <p:nvSpPr>
          <p:cNvPr id="6" name="Rectangle 5">
            <a:extLst>
              <a:ext uri="{FF2B5EF4-FFF2-40B4-BE49-F238E27FC236}">
                <a16:creationId xmlns:a16="http://schemas.microsoft.com/office/drawing/2014/main" id="{8A001DD0-EBF1-F54F-9FF0-24AF59EA138C}"/>
              </a:ext>
            </a:extLst>
          </p:cNvPr>
          <p:cNvSpPr/>
          <p:nvPr/>
        </p:nvSpPr>
        <p:spPr>
          <a:xfrm>
            <a:off x="139452" y="640428"/>
            <a:ext cx="8710534" cy="830997"/>
          </a:xfrm>
          <a:prstGeom prst="rect">
            <a:avLst/>
          </a:prstGeom>
        </p:spPr>
        <p:txBody>
          <a:bodyPr wrap="square">
            <a:spAutoFit/>
          </a:bodyPr>
          <a:lstStyle/>
          <a:p>
            <a:r>
              <a:rPr lang="zh-CN" altLang="en-US" sz="1600" dirty="0">
                <a:solidFill>
                  <a:srgbClr val="333333"/>
                </a:solidFill>
                <a:latin typeface="-apple-system-font"/>
              </a:rPr>
              <a:t>如果区块链实现突破，成为主流技术，为这个世界带来更大的信任度和透明度，那么身为创新者，我们必须坚守一系列务实的发展理念，以此指导行动以及技术的应用。以下是我们总结出的一系列行之有效的区块链原则：</a:t>
            </a:r>
            <a:endParaRPr lang="en-US" sz="1600" dirty="0"/>
          </a:p>
        </p:txBody>
      </p:sp>
      <p:sp>
        <p:nvSpPr>
          <p:cNvPr id="10" name="TextBox 9">
            <a:extLst>
              <a:ext uri="{FF2B5EF4-FFF2-40B4-BE49-F238E27FC236}">
                <a16:creationId xmlns:a16="http://schemas.microsoft.com/office/drawing/2014/main" id="{A5CF5AF8-3D8C-FC49-8BD9-5917D9321789}"/>
              </a:ext>
            </a:extLst>
          </p:cNvPr>
          <p:cNvSpPr txBox="1"/>
          <p:nvPr/>
        </p:nvSpPr>
        <p:spPr>
          <a:xfrm>
            <a:off x="3588846" y="1537472"/>
            <a:ext cx="5429423" cy="600164"/>
          </a:xfrm>
          <a:prstGeom prst="rect">
            <a:avLst/>
          </a:prstGeom>
          <a:noFill/>
        </p:spPr>
        <p:txBody>
          <a:bodyPr wrap="square" rtlCol="0">
            <a:spAutoFit/>
          </a:bodyPr>
          <a:lstStyle/>
          <a:p>
            <a:r>
              <a:rPr lang="zh-CN" altLang="en-US" sz="1100" dirty="0">
                <a:latin typeface="Microsoft YaHei" panose="020B0503020204020204" pitchFamily="34" charset="-122"/>
                <a:ea typeface="Microsoft YaHei" panose="020B0503020204020204" pitchFamily="34" charset="-122"/>
              </a:rPr>
              <a:t>区块链网络必须有助于打造由开源贡献者和组织构成的多元化社区。这不仅有助于推动开放创新，还能提高代码整体质量。在开放式监管模式的支持下，广大参与者可按照免费许可模式开展协作。</a:t>
            </a:r>
            <a:endParaRPr lang="en-US" sz="1100" dirty="0">
              <a:latin typeface="Microsoft YaHei" panose="020B0503020204020204" pitchFamily="34" charset="-122"/>
              <a:ea typeface="Microsoft YaHei" panose="020B0503020204020204" pitchFamily="34" charset="-122"/>
            </a:endParaRPr>
          </a:p>
        </p:txBody>
      </p:sp>
      <p:sp>
        <p:nvSpPr>
          <p:cNvPr id="11" name="Rectangle 10">
            <a:extLst>
              <a:ext uri="{FF2B5EF4-FFF2-40B4-BE49-F238E27FC236}">
                <a16:creationId xmlns:a16="http://schemas.microsoft.com/office/drawing/2014/main" id="{3BD6C3FD-A100-9040-99C1-B2D61C6EA49F}"/>
              </a:ext>
            </a:extLst>
          </p:cNvPr>
          <p:cNvSpPr/>
          <p:nvPr/>
        </p:nvSpPr>
        <p:spPr>
          <a:xfrm>
            <a:off x="3588847" y="2775626"/>
            <a:ext cx="5429422" cy="600164"/>
          </a:xfrm>
          <a:prstGeom prst="rect">
            <a:avLst/>
          </a:prstGeom>
        </p:spPr>
        <p:txBody>
          <a:bodyPr wrap="square">
            <a:spAutoFit/>
          </a:bodyPr>
          <a:lstStyle/>
          <a:p>
            <a:r>
              <a:rPr lang="zh-CN" altLang="en-US" sz="1100" dirty="0">
                <a:latin typeface="Microsoft YaHei" panose="020B0503020204020204" pitchFamily="34" charset="-122"/>
                <a:ea typeface="Microsoft YaHei" panose="020B0503020204020204" pitchFamily="34" charset="-122"/>
              </a:rPr>
              <a:t>企业区块链必须采用分布式透明监管机制，以确保网络满足所有参与者的需求，并防止影响力过度集中。企业选择的平台应自动在业务网络中采用民主化的结构，并配备内置的隐私和“许可”功能。</a:t>
            </a:r>
            <a:endParaRPr lang="en-US" sz="1100" dirty="0">
              <a:latin typeface="Microsoft YaHei" panose="020B0503020204020204" pitchFamily="34" charset="-122"/>
              <a:ea typeface="Microsoft YaHei" panose="020B0503020204020204" pitchFamily="34" charset="-122"/>
            </a:endParaRPr>
          </a:p>
        </p:txBody>
      </p:sp>
      <p:sp>
        <p:nvSpPr>
          <p:cNvPr id="13" name="Rectangle 12">
            <a:extLst>
              <a:ext uri="{FF2B5EF4-FFF2-40B4-BE49-F238E27FC236}">
                <a16:creationId xmlns:a16="http://schemas.microsoft.com/office/drawing/2014/main" id="{6910BD72-7A4F-054E-940D-24145982CD92}"/>
              </a:ext>
            </a:extLst>
          </p:cNvPr>
          <p:cNvSpPr/>
          <p:nvPr/>
        </p:nvSpPr>
        <p:spPr>
          <a:xfrm>
            <a:off x="3588847" y="2145100"/>
            <a:ext cx="5429422" cy="600164"/>
          </a:xfrm>
          <a:prstGeom prst="rect">
            <a:avLst/>
          </a:prstGeom>
        </p:spPr>
        <p:txBody>
          <a:bodyPr wrap="square">
            <a:spAutoFit/>
          </a:bodyPr>
          <a:lstStyle/>
          <a:p>
            <a:r>
              <a:rPr lang="zh-CN" altLang="en-US" sz="1100" dirty="0">
                <a:latin typeface="Microsoft YaHei" panose="020B0503020204020204" pitchFamily="34" charset="-122"/>
                <a:ea typeface="Microsoft YaHei" panose="020B0503020204020204" pitchFamily="34" charset="-122"/>
              </a:rPr>
              <a:t>为保障隐私而采用匿名形式往往不利于企业区块链参与者担负起监管和信托责任。区块链必须围绕许可和可信访问的原则进行设计。许可制区块链具有访问控制层，确保只有经过身份识别的特定参与者才能完成特定操作。</a:t>
            </a:r>
            <a:endParaRPr lang="en-US" sz="1100" dirty="0">
              <a:latin typeface="Microsoft YaHei" panose="020B0503020204020204" pitchFamily="34" charset="-122"/>
              <a:ea typeface="Microsoft YaHei" panose="020B0503020204020204" pitchFamily="34" charset="-122"/>
            </a:endParaRPr>
          </a:p>
        </p:txBody>
      </p:sp>
      <p:sp>
        <p:nvSpPr>
          <p:cNvPr id="14" name="Rectangle 13">
            <a:extLst>
              <a:ext uri="{FF2B5EF4-FFF2-40B4-BE49-F238E27FC236}">
                <a16:creationId xmlns:a16="http://schemas.microsoft.com/office/drawing/2014/main" id="{208DB606-B653-B64F-AE72-8761600F18DC}"/>
              </a:ext>
            </a:extLst>
          </p:cNvPr>
          <p:cNvSpPr/>
          <p:nvPr/>
        </p:nvSpPr>
        <p:spPr>
          <a:xfrm>
            <a:off x="3588846" y="3421957"/>
            <a:ext cx="5429422" cy="600164"/>
          </a:xfrm>
          <a:prstGeom prst="rect">
            <a:avLst/>
          </a:prstGeom>
        </p:spPr>
        <p:txBody>
          <a:bodyPr wrap="square">
            <a:spAutoFit/>
          </a:bodyPr>
          <a:lstStyle/>
          <a:p>
            <a:r>
              <a:rPr lang="zh-CN" altLang="en-US" sz="1100" dirty="0">
                <a:latin typeface="Microsoft YaHei" panose="020B0503020204020204" pitchFamily="34" charset="-122"/>
                <a:ea typeface="Microsoft YaHei" panose="020B0503020204020204" pitchFamily="34" charset="-122"/>
              </a:rPr>
              <a:t>企业区块链应围绕通用标准进行设计，充分考虑互操作性。这有助于打造“面向未来”的业务网络，防止被特定供应商套牢，以及建立强大的创新者生态系统。互操作性必须涵盖云平台，这一点至关重要：供应商应根据数据存储位置统筹协调参与者。</a:t>
            </a:r>
            <a:endParaRPr lang="en-US" sz="1100" dirty="0">
              <a:latin typeface="Microsoft YaHei" panose="020B0503020204020204" pitchFamily="34" charset="-122"/>
              <a:ea typeface="Microsoft YaHei" panose="020B0503020204020204" pitchFamily="34" charset="-122"/>
            </a:endParaRPr>
          </a:p>
        </p:txBody>
      </p:sp>
      <p:sp>
        <p:nvSpPr>
          <p:cNvPr id="16" name="Rectangle 15">
            <a:extLst>
              <a:ext uri="{FF2B5EF4-FFF2-40B4-BE49-F238E27FC236}">
                <a16:creationId xmlns:a16="http://schemas.microsoft.com/office/drawing/2014/main" id="{AE0E7F0E-F345-FF49-9944-CA9BA34980AF}"/>
              </a:ext>
            </a:extLst>
          </p:cNvPr>
          <p:cNvSpPr/>
          <p:nvPr/>
        </p:nvSpPr>
        <p:spPr>
          <a:xfrm>
            <a:off x="3604900" y="4080365"/>
            <a:ext cx="5429421" cy="769441"/>
          </a:xfrm>
          <a:prstGeom prst="rect">
            <a:avLst/>
          </a:prstGeom>
        </p:spPr>
        <p:txBody>
          <a:bodyPr wrap="square">
            <a:spAutoFit/>
          </a:bodyPr>
          <a:lstStyle/>
          <a:p>
            <a:r>
              <a:rPr lang="zh-CN" altLang="en-US" sz="1100" dirty="0">
                <a:latin typeface="Microsoft YaHei" panose="020B0503020204020204" pitchFamily="34" charset="-122"/>
                <a:ea typeface="Microsoft YaHei" panose="020B0503020204020204" pitchFamily="34" charset="-122"/>
              </a:rPr>
              <a:t>企业区块链的参与者必须能够控制哪些用户可以访问自己的数据，以及在什么情况下有权访问。根据定义，在区块链平台上，必须将数据分散存储至多个节点。此外，虽然任何一个参与者均非区块链网络的“所有者”，但是其中所存储数据的权利始终归数据创建者所有。</a:t>
            </a:r>
            <a:endParaRPr lang="en-US" sz="1100" dirty="0">
              <a:latin typeface="Microsoft YaHei" panose="020B0503020204020204" pitchFamily="34" charset="-122"/>
              <a:ea typeface="Microsoft YaHei" panose="020B0503020204020204" pitchFamily="34" charset="-122"/>
            </a:endParaRPr>
          </a:p>
        </p:txBody>
      </p:sp>
      <p:grpSp>
        <p:nvGrpSpPr>
          <p:cNvPr id="18" name="Group 17">
            <a:extLst>
              <a:ext uri="{FF2B5EF4-FFF2-40B4-BE49-F238E27FC236}">
                <a16:creationId xmlns:a16="http://schemas.microsoft.com/office/drawing/2014/main" id="{E1D8CC62-5A43-E54B-A3D9-B35A3E26545C}"/>
              </a:ext>
            </a:extLst>
          </p:cNvPr>
          <p:cNvGrpSpPr/>
          <p:nvPr/>
        </p:nvGrpSpPr>
        <p:grpSpPr>
          <a:xfrm>
            <a:off x="125730" y="1525494"/>
            <a:ext cx="3495221" cy="3179028"/>
            <a:chOff x="125730" y="1525494"/>
            <a:chExt cx="3495221" cy="3179028"/>
          </a:xfrm>
        </p:grpSpPr>
        <p:pic>
          <p:nvPicPr>
            <p:cNvPr id="8" name="Picture 7">
              <a:extLst>
                <a:ext uri="{FF2B5EF4-FFF2-40B4-BE49-F238E27FC236}">
                  <a16:creationId xmlns:a16="http://schemas.microsoft.com/office/drawing/2014/main" id="{C9C4CD07-072C-5345-B806-6D0ACBC8E8DB}"/>
                </a:ext>
              </a:extLst>
            </p:cNvPr>
            <p:cNvPicPr>
              <a:picLocks noChangeAspect="1"/>
            </p:cNvPicPr>
            <p:nvPr/>
          </p:nvPicPr>
          <p:blipFill>
            <a:blip r:embed="rId3"/>
            <a:stretch>
              <a:fillRect/>
            </a:stretch>
          </p:blipFill>
          <p:spPr>
            <a:xfrm>
              <a:off x="125730" y="1525494"/>
              <a:ext cx="3495221" cy="3179028"/>
            </a:xfrm>
            <a:prstGeom prst="rect">
              <a:avLst/>
            </a:prstGeom>
          </p:spPr>
        </p:pic>
        <p:sp>
          <p:nvSpPr>
            <p:cNvPr id="9" name="TextBox 8">
              <a:extLst>
                <a:ext uri="{FF2B5EF4-FFF2-40B4-BE49-F238E27FC236}">
                  <a16:creationId xmlns:a16="http://schemas.microsoft.com/office/drawing/2014/main" id="{11669045-867E-9D47-B116-FD1D56986AEE}"/>
                </a:ext>
              </a:extLst>
            </p:cNvPr>
            <p:cNvSpPr txBox="1"/>
            <p:nvPr/>
          </p:nvSpPr>
          <p:spPr>
            <a:xfrm>
              <a:off x="1081621" y="1719966"/>
              <a:ext cx="1873614" cy="276999"/>
            </a:xfrm>
            <a:prstGeom prst="rect">
              <a:avLst/>
            </a:prstGeom>
            <a:solidFill>
              <a:srgbClr val="95C0FF"/>
            </a:solidFill>
          </p:spPr>
          <p:txBody>
            <a:bodyPr wrap="square" rtlCol="0">
              <a:spAutoFit/>
            </a:bodyPr>
            <a:lstStyle/>
            <a:p>
              <a:pPr algn="ctr"/>
              <a:r>
                <a:rPr lang="zh-CN" altLang="en-US" sz="1200" dirty="0">
                  <a:solidFill>
                    <a:schemeClr val="bg1"/>
                  </a:solidFill>
                </a:rPr>
                <a:t>开放更利于发展</a:t>
              </a:r>
              <a:endParaRPr lang="en-US" sz="1200" dirty="0">
                <a:solidFill>
                  <a:schemeClr val="bg1"/>
                </a:solidFill>
              </a:endParaRPr>
            </a:p>
          </p:txBody>
        </p:sp>
        <p:sp>
          <p:nvSpPr>
            <p:cNvPr id="12" name="TextBox 11">
              <a:extLst>
                <a:ext uri="{FF2B5EF4-FFF2-40B4-BE49-F238E27FC236}">
                  <a16:creationId xmlns:a16="http://schemas.microsoft.com/office/drawing/2014/main" id="{12082C9E-F507-0E48-93D7-2E97D8E8286F}"/>
                </a:ext>
              </a:extLst>
            </p:cNvPr>
            <p:cNvSpPr txBox="1"/>
            <p:nvPr/>
          </p:nvSpPr>
          <p:spPr>
            <a:xfrm>
              <a:off x="1081621" y="2329767"/>
              <a:ext cx="2163066" cy="276999"/>
            </a:xfrm>
            <a:prstGeom prst="rect">
              <a:avLst/>
            </a:prstGeom>
            <a:solidFill>
              <a:srgbClr val="95C0FF"/>
            </a:solidFill>
          </p:spPr>
          <p:txBody>
            <a:bodyPr wrap="square" rtlCol="0">
              <a:spAutoFit/>
            </a:bodyPr>
            <a:lstStyle/>
            <a:p>
              <a:pPr algn="ctr"/>
              <a:r>
                <a:rPr lang="zh-CN" altLang="en-US" sz="1200" dirty="0">
                  <a:solidFill>
                    <a:schemeClr val="bg1"/>
                  </a:solidFill>
                </a:rPr>
                <a:t>设置权限不代表私有</a:t>
              </a:r>
              <a:endParaRPr lang="en-US" sz="1200" dirty="0">
                <a:solidFill>
                  <a:schemeClr val="bg1"/>
                </a:solidFill>
              </a:endParaRPr>
            </a:p>
          </p:txBody>
        </p:sp>
        <p:sp>
          <p:nvSpPr>
            <p:cNvPr id="15" name="TextBox 14">
              <a:extLst>
                <a:ext uri="{FF2B5EF4-FFF2-40B4-BE49-F238E27FC236}">
                  <a16:creationId xmlns:a16="http://schemas.microsoft.com/office/drawing/2014/main" id="{56FC67A1-A777-F946-A89D-A47139873824}"/>
                </a:ext>
              </a:extLst>
            </p:cNvPr>
            <p:cNvSpPr txBox="1"/>
            <p:nvPr/>
          </p:nvSpPr>
          <p:spPr>
            <a:xfrm>
              <a:off x="1081621" y="2934446"/>
              <a:ext cx="2019388" cy="276999"/>
            </a:xfrm>
            <a:prstGeom prst="rect">
              <a:avLst/>
            </a:prstGeom>
            <a:solidFill>
              <a:srgbClr val="95C0FF"/>
            </a:solidFill>
          </p:spPr>
          <p:txBody>
            <a:bodyPr wrap="square" rtlCol="0">
              <a:spAutoFit/>
            </a:bodyPr>
            <a:lstStyle/>
            <a:p>
              <a:pPr algn="ctr"/>
              <a:r>
                <a:rPr lang="zh-CN" altLang="en-US" sz="1200" dirty="0">
                  <a:solidFill>
                    <a:schemeClr val="bg1"/>
                  </a:solidFill>
                </a:rPr>
                <a:t>监管需要团队合作</a:t>
              </a:r>
              <a:endParaRPr lang="en-US" sz="1200" dirty="0">
                <a:solidFill>
                  <a:schemeClr val="bg1"/>
                </a:solidFill>
              </a:endParaRPr>
            </a:p>
          </p:txBody>
        </p:sp>
        <p:sp>
          <p:nvSpPr>
            <p:cNvPr id="17" name="TextBox 16">
              <a:extLst>
                <a:ext uri="{FF2B5EF4-FFF2-40B4-BE49-F238E27FC236}">
                  <a16:creationId xmlns:a16="http://schemas.microsoft.com/office/drawing/2014/main" id="{8A7523D5-8916-C94F-A928-CA5BD67852CE}"/>
                </a:ext>
              </a:extLst>
            </p:cNvPr>
            <p:cNvSpPr txBox="1"/>
            <p:nvPr/>
          </p:nvSpPr>
          <p:spPr>
            <a:xfrm>
              <a:off x="1081621" y="3551467"/>
              <a:ext cx="2284432" cy="276999"/>
            </a:xfrm>
            <a:prstGeom prst="rect">
              <a:avLst/>
            </a:prstGeom>
            <a:solidFill>
              <a:srgbClr val="95C0FF"/>
            </a:solidFill>
          </p:spPr>
          <p:txBody>
            <a:bodyPr wrap="square" rtlCol="0">
              <a:spAutoFit/>
            </a:bodyPr>
            <a:lstStyle/>
            <a:p>
              <a:pPr algn="ctr"/>
              <a:r>
                <a:rPr lang="zh-CN" altLang="en-US" sz="1200" dirty="0">
                  <a:solidFill>
                    <a:schemeClr val="bg1"/>
                  </a:solidFill>
                </a:rPr>
                <a:t>借用通用标准形成共识</a:t>
              </a:r>
              <a:endParaRPr lang="en-US" sz="1200" dirty="0">
                <a:solidFill>
                  <a:schemeClr val="bg1"/>
                </a:solidFill>
              </a:endParaRPr>
            </a:p>
          </p:txBody>
        </p:sp>
        <p:sp>
          <p:nvSpPr>
            <p:cNvPr id="19" name="TextBox 18">
              <a:extLst>
                <a:ext uri="{FF2B5EF4-FFF2-40B4-BE49-F238E27FC236}">
                  <a16:creationId xmlns:a16="http://schemas.microsoft.com/office/drawing/2014/main" id="{8F6CB9B5-87E6-9C44-9276-76C7546E6EA5}"/>
                </a:ext>
              </a:extLst>
            </p:cNvPr>
            <p:cNvSpPr txBox="1"/>
            <p:nvPr/>
          </p:nvSpPr>
          <p:spPr>
            <a:xfrm>
              <a:off x="1138727" y="4188087"/>
              <a:ext cx="1285461" cy="276999"/>
            </a:xfrm>
            <a:prstGeom prst="rect">
              <a:avLst/>
            </a:prstGeom>
            <a:solidFill>
              <a:srgbClr val="95C0FF"/>
            </a:solidFill>
          </p:spPr>
          <p:txBody>
            <a:bodyPr wrap="square" rtlCol="0">
              <a:spAutoFit/>
            </a:bodyPr>
            <a:lstStyle/>
            <a:p>
              <a:pPr algn="ctr"/>
              <a:r>
                <a:rPr lang="zh-CN" altLang="en-US" sz="1200" dirty="0">
                  <a:solidFill>
                    <a:schemeClr val="bg1"/>
                  </a:solidFill>
                </a:rPr>
                <a:t>隐私至上</a:t>
              </a:r>
              <a:endParaRPr lang="en-US" sz="1200" dirty="0">
                <a:solidFill>
                  <a:schemeClr val="bg1"/>
                </a:solidFill>
              </a:endParaRPr>
            </a:p>
          </p:txBody>
        </p:sp>
      </p:grpSp>
    </p:spTree>
    <p:extLst>
      <p:ext uri="{BB962C8B-B14F-4D97-AF65-F5344CB8AC3E}">
        <p14:creationId xmlns:p14="http://schemas.microsoft.com/office/powerpoint/2010/main" val="144086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zh-CN" altLang="en-HK" b="1" dirty="0"/>
              <a:t>向</a:t>
            </a:r>
            <a:r>
              <a:rPr lang="zh-CN" altLang="en-US" b="1" dirty="0"/>
              <a:t>善而生的科技，杜绝“血钴”</a:t>
            </a:r>
            <a:endParaRPr lang="en-HK" altLang="zh-CN" b="1" dirty="0"/>
          </a:p>
          <a:p>
            <a:r>
              <a:rPr lang="zh-CN" altLang="en-US" sz="2000" dirty="0"/>
              <a:t>有道德的钴开发</a:t>
            </a:r>
            <a:endParaRPr lang="en-US" sz="2000" dirty="0"/>
          </a:p>
        </p:txBody>
      </p:sp>
      <p:pic>
        <p:nvPicPr>
          <p:cNvPr id="11" name="Picture 10">
            <a:extLst>
              <a:ext uri="{FF2B5EF4-FFF2-40B4-BE49-F238E27FC236}">
                <a16:creationId xmlns:a16="http://schemas.microsoft.com/office/drawing/2014/main" id="{A8186B11-5A6F-8047-B6EB-2073EF7BEFB6}"/>
              </a:ext>
            </a:extLst>
          </p:cNvPr>
          <p:cNvPicPr>
            <a:picLocks noChangeAspect="1"/>
          </p:cNvPicPr>
          <p:nvPr/>
        </p:nvPicPr>
        <p:blipFill>
          <a:blip r:embed="rId3"/>
          <a:stretch>
            <a:fillRect/>
          </a:stretch>
        </p:blipFill>
        <p:spPr>
          <a:xfrm>
            <a:off x="125730" y="1156162"/>
            <a:ext cx="5763078" cy="2899003"/>
          </a:xfrm>
          <a:prstGeom prst="rect">
            <a:avLst/>
          </a:prstGeom>
        </p:spPr>
      </p:pic>
      <p:sp>
        <p:nvSpPr>
          <p:cNvPr id="12" name="TextBox 11">
            <a:extLst>
              <a:ext uri="{FF2B5EF4-FFF2-40B4-BE49-F238E27FC236}">
                <a16:creationId xmlns:a16="http://schemas.microsoft.com/office/drawing/2014/main" id="{35BAED37-2707-2F40-A09E-28EAC8365A7F}"/>
              </a:ext>
            </a:extLst>
          </p:cNvPr>
          <p:cNvSpPr txBox="1"/>
          <p:nvPr/>
        </p:nvSpPr>
        <p:spPr>
          <a:xfrm>
            <a:off x="6029739" y="1156162"/>
            <a:ext cx="2703444" cy="3508653"/>
          </a:xfrm>
          <a:prstGeom prst="rect">
            <a:avLst/>
          </a:prstGeom>
          <a:noFill/>
        </p:spPr>
        <p:txBody>
          <a:bodyPr wrap="square" rtlCol="0">
            <a:spAutoFit/>
          </a:bodyPr>
          <a:lstStyle/>
          <a:p>
            <a:r>
              <a:rPr lang="zh-CN" altLang="en-US" sz="1200" dirty="0"/>
              <a:t>钴可以广泛应用于制取合金、颜料、电池，还可以应用于医疗用途。但钴的开采会造成严重的污染和健康风险，特别是在贫穷国家，很多地方采取“手工”采矿作业，在刚果</a:t>
            </a:r>
            <a:r>
              <a:rPr lang="en-US" altLang="zh-CN" sz="1200" dirty="0"/>
              <a:t>(</a:t>
            </a:r>
            <a:r>
              <a:rPr lang="zh-CN" altLang="en-US" sz="1200" dirty="0"/>
              <a:t>金</a:t>
            </a:r>
            <a:r>
              <a:rPr lang="en-US" altLang="zh-CN" sz="1200" dirty="0"/>
              <a:t>)</a:t>
            </a:r>
            <a:r>
              <a:rPr lang="zh-CN" altLang="en-US" sz="1200" dirty="0"/>
              <a:t>约有</a:t>
            </a:r>
            <a:r>
              <a:rPr lang="en-US" altLang="zh-CN" sz="1200" dirty="0"/>
              <a:t>10</a:t>
            </a:r>
            <a:r>
              <a:rPr lang="zh-CN" altLang="en-US" sz="1200" dirty="0"/>
              <a:t>万名矿工手工开采钴矿石，被称为“人体挖掘机”，这种方法得到的钴也被称为“血钴”。</a:t>
            </a:r>
          </a:p>
          <a:p>
            <a:endParaRPr lang="zh-CN" altLang="en-US" sz="1200" dirty="0"/>
          </a:p>
          <a:p>
            <a:r>
              <a:rPr lang="zh-CN" altLang="en-US" sz="1200" dirty="0"/>
              <a:t>为了采用可靠的方法让企业向客户证明所使用的钴来源于安全的采矿作业，</a:t>
            </a:r>
            <a:r>
              <a:rPr lang="en-US" altLang="zh-CN" sz="1200" dirty="0"/>
              <a:t>IBM</a:t>
            </a:r>
            <a:r>
              <a:rPr lang="zh-CN" altLang="en-US" sz="1200" dirty="0"/>
              <a:t>与福特汽车等公司正在进行一个区块链试点，可以演示钴供应链中的材料如何从矿山到生产、交易和加工的全部环节</a:t>
            </a:r>
            <a:r>
              <a:rPr lang="zh-CN" altLang="en-US" dirty="0"/>
              <a:t>。</a:t>
            </a:r>
          </a:p>
          <a:p>
            <a:endParaRPr lang="zh-CN" altLang="en-US" dirty="0"/>
          </a:p>
          <a:p>
            <a:endParaRPr lang="en-US" dirty="0"/>
          </a:p>
        </p:txBody>
      </p:sp>
    </p:spTree>
    <p:extLst>
      <p:ext uri="{BB962C8B-B14F-4D97-AF65-F5344CB8AC3E}">
        <p14:creationId xmlns:p14="http://schemas.microsoft.com/office/powerpoint/2010/main" val="1959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zh-CN" altLang="en-HK" dirty="0"/>
              <a:t>区块链</a:t>
            </a:r>
            <a:r>
              <a:rPr lang="zh-CN" altLang="en-US" dirty="0"/>
              <a:t>助力环境污染治理</a:t>
            </a:r>
          </a:p>
          <a:p>
            <a:r>
              <a:rPr lang="zh-CN" altLang="en-HK" sz="2000" dirty="0"/>
              <a:t>将</a:t>
            </a:r>
            <a:r>
              <a:rPr lang="zh-CN" altLang="en-US" sz="2000" dirty="0"/>
              <a:t>塑料垃圾变成有价值的货币</a:t>
            </a:r>
            <a:endParaRPr lang="en-US" sz="2000" dirty="0"/>
          </a:p>
        </p:txBody>
      </p:sp>
      <p:sp>
        <p:nvSpPr>
          <p:cNvPr id="3" name="Text Placeholder 2"/>
          <p:cNvSpPr>
            <a:spLocks noGrp="1"/>
          </p:cNvSpPr>
          <p:nvPr>
            <p:ph type="body" sz="quarter" idx="22"/>
          </p:nvPr>
        </p:nvSpPr>
        <p:spPr>
          <a:xfrm>
            <a:off x="125730" y="1067063"/>
            <a:ext cx="3950970" cy="3348527"/>
          </a:xfrm>
        </p:spPr>
        <p:txBody>
          <a:bodyPr>
            <a:noAutofit/>
          </a:bodyPr>
          <a:lstStyle/>
          <a:p>
            <a:pPr marL="0" indent="0">
              <a:buNone/>
            </a:pPr>
            <a:endParaRPr lang="zh-CN" altLang="en-US" dirty="0">
              <a:solidFill>
                <a:schemeClr val="accent4"/>
              </a:solidFill>
            </a:endParaRPr>
          </a:p>
          <a:p>
            <a:pPr marL="0" indent="0">
              <a:buNone/>
            </a:pPr>
            <a:r>
              <a:rPr lang="zh-CN" altLang="en-US" sz="1600" dirty="0">
                <a:latin typeface="Microsoft YaHei" panose="020B0503020204020204" pitchFamily="34" charset="-122"/>
                <a:ea typeface="Microsoft YaHei" panose="020B0503020204020204" pitchFamily="34" charset="-122"/>
              </a:rPr>
              <a:t>根据科学家预测，每年有</a:t>
            </a:r>
            <a:r>
              <a:rPr lang="en-US" altLang="zh-CN" sz="1600" dirty="0">
                <a:latin typeface="Microsoft YaHei" panose="020B0503020204020204" pitchFamily="34" charset="-122"/>
                <a:ea typeface="Microsoft YaHei" panose="020B0503020204020204" pitchFamily="34" charset="-122"/>
              </a:rPr>
              <a:t>800</a:t>
            </a:r>
            <a:r>
              <a:rPr lang="zh-CN" altLang="en-US" sz="1600" dirty="0">
                <a:latin typeface="Microsoft YaHei" panose="020B0503020204020204" pitchFamily="34" charset="-122"/>
                <a:ea typeface="Microsoft YaHei" panose="020B0503020204020204" pitchFamily="34" charset="-122"/>
              </a:rPr>
              <a:t>万公吨的塑料倾倒入海洋，长此以往，到</a:t>
            </a:r>
            <a:r>
              <a:rPr lang="en-US" altLang="zh-CN" sz="1600" dirty="0">
                <a:latin typeface="Microsoft YaHei" panose="020B0503020204020204" pitchFamily="34" charset="-122"/>
                <a:ea typeface="Microsoft YaHei" panose="020B0503020204020204" pitchFamily="34" charset="-122"/>
              </a:rPr>
              <a:t>2050</a:t>
            </a:r>
            <a:r>
              <a:rPr lang="zh-CN" altLang="en-US" sz="1600" dirty="0">
                <a:latin typeface="Microsoft YaHei" panose="020B0503020204020204" pitchFamily="34" charset="-122"/>
                <a:ea typeface="Microsoft YaHei" panose="020B0503020204020204" pitchFamily="34" charset="-122"/>
              </a:rPr>
              <a:t>年海洋中的塑料数量将会超过鱼类的数量。</a:t>
            </a:r>
            <a:r>
              <a:rPr lang="en-US" altLang="zh-CN" sz="1600" dirty="0">
                <a:latin typeface="Microsoft YaHei" panose="020B0503020204020204" pitchFamily="34" charset="-122"/>
                <a:ea typeface="Microsoft YaHei" panose="020B0503020204020204" pitchFamily="34" charset="-122"/>
              </a:rPr>
              <a:t>IBM</a:t>
            </a:r>
            <a:r>
              <a:rPr lang="zh-CN" altLang="en-US" sz="1600" dirty="0">
                <a:latin typeface="Microsoft YaHei" panose="020B0503020204020204" pitchFamily="34" charset="-122"/>
                <a:ea typeface="Microsoft YaHei" panose="020B0503020204020204" pitchFamily="34" charset="-122"/>
              </a:rPr>
              <a:t>与加拿大初创公司</a:t>
            </a:r>
            <a:r>
              <a:rPr lang="en-US" altLang="zh-CN" sz="1600" dirty="0">
                <a:latin typeface="Microsoft YaHei" panose="020B0503020204020204" pitchFamily="34" charset="-122"/>
                <a:ea typeface="Microsoft YaHei" panose="020B0503020204020204" pitchFamily="34" charset="-122"/>
              </a:rPr>
              <a:t>Plastic Bank</a:t>
            </a:r>
            <a:r>
              <a:rPr lang="zh-CN" altLang="en-US" sz="1600" dirty="0">
                <a:latin typeface="Microsoft YaHei" panose="020B0503020204020204" pitchFamily="34" charset="-122"/>
                <a:ea typeface="Microsoft YaHei" panose="020B0503020204020204" pitchFamily="34" charset="-122"/>
              </a:rPr>
              <a:t>合作开发了一个区块链应用程序，通过“交易”塑料，人们可以获得加密货币奖励，用于改善孩子的教育，获得食物，提升自己的贷款信誉等。而人们提供的塑料会被研磨成颗粒，然后转售给制造商加工成可用于其他商品的原材料。</a:t>
            </a:r>
          </a:p>
          <a:p>
            <a:pPr marL="0" indent="0">
              <a:buNone/>
            </a:pPr>
            <a:endParaRPr lang="zh-CN" altLang="en-US" dirty="0">
              <a:solidFill>
                <a:schemeClr val="accent4"/>
              </a:solidFill>
            </a:endParaRP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8803E18-14DC-F44B-A06F-6B121827C4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82943" y="1278602"/>
            <a:ext cx="4697632" cy="2371995"/>
          </a:xfrm>
          <a:prstGeom prst="rect">
            <a:avLst/>
          </a:prstGeom>
        </p:spPr>
      </p:pic>
    </p:spTree>
    <p:extLst>
      <p:ext uri="{BB962C8B-B14F-4D97-AF65-F5344CB8AC3E}">
        <p14:creationId xmlns:p14="http://schemas.microsoft.com/office/powerpoint/2010/main" val="110656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9028F-536D-3345-B169-FFAF6DB0DB59}"/>
              </a:ext>
            </a:extLst>
          </p:cNvPr>
          <p:cNvSpPr>
            <a:spLocks noGrp="1"/>
          </p:cNvSpPr>
          <p:nvPr>
            <p:ph type="body" sz="quarter" idx="13"/>
          </p:nvPr>
        </p:nvSpPr>
        <p:spPr>
          <a:xfrm>
            <a:off x="125730" y="144464"/>
            <a:ext cx="7706828" cy="1011698"/>
          </a:xfrm>
        </p:spPr>
        <p:txBody>
          <a:bodyPr>
            <a:normAutofit/>
          </a:bodyPr>
          <a:lstStyle/>
          <a:p>
            <a:r>
              <a:rPr lang="en-US" altLang="zh-CN" dirty="0">
                <a:latin typeface="+mn-ea"/>
              </a:rPr>
              <a:t>IBM Food Trust</a:t>
            </a:r>
            <a:r>
              <a:rPr lang="zh-CN" altLang="en-US" dirty="0">
                <a:latin typeface="+mn-ea"/>
              </a:rPr>
              <a:t> 解决方案提升食品安全</a:t>
            </a:r>
            <a:endParaRPr lang="en-US" dirty="0">
              <a:latin typeface="+mn-ea"/>
            </a:endParaRPr>
          </a:p>
        </p:txBody>
      </p:sp>
      <p:sp>
        <p:nvSpPr>
          <p:cNvPr id="173" name="TextBox 172">
            <a:extLst>
              <a:ext uri="{FF2B5EF4-FFF2-40B4-BE49-F238E27FC236}">
                <a16:creationId xmlns:a16="http://schemas.microsoft.com/office/drawing/2014/main" id="{8995DC9A-9721-9F4C-A64D-5617DE0B7884}"/>
              </a:ext>
            </a:extLst>
          </p:cNvPr>
          <p:cNvSpPr txBox="1"/>
          <p:nvPr/>
        </p:nvSpPr>
        <p:spPr>
          <a:xfrm>
            <a:off x="4470642" y="2818259"/>
            <a:ext cx="2380240" cy="276999"/>
          </a:xfrm>
          <a:prstGeom prst="rect">
            <a:avLst/>
          </a:prstGeom>
          <a:noFill/>
          <a:ln>
            <a:noFill/>
          </a:ln>
        </p:spPr>
        <p:txBody>
          <a:bodyPr wrap="square" rtlCol="0">
            <a:spAutoFit/>
          </a:bodyPr>
          <a:lstStyle/>
          <a:p>
            <a:pPr defTabSz="514337" hangingPunct="0">
              <a:defRPr/>
            </a:pPr>
            <a:r>
              <a:rPr lang="zh-CN" altLang="en-US" sz="1200" b="1" kern="0" dirty="0">
                <a:solidFill>
                  <a:schemeClr val="accent5"/>
                </a:solidFill>
                <a:latin typeface="Arial" panose="020B0604020202020204" pitchFamily="34" charset="0"/>
                <a:ea typeface="Arial" charset="0"/>
                <a:cs typeface="Arial" charset="0"/>
                <a:sym typeface="Calibri"/>
              </a:rPr>
              <a:t>沃尔玛增强绿叶蔬菜安全</a:t>
            </a:r>
            <a:endParaRPr lang="en-US" sz="1200" b="1" kern="0" dirty="0">
              <a:solidFill>
                <a:schemeClr val="accent5"/>
              </a:solidFill>
              <a:latin typeface="Arial" panose="020B0604020202020204" pitchFamily="34" charset="0"/>
              <a:ea typeface="Arial" charset="0"/>
              <a:cs typeface="Arial" charset="0"/>
              <a:sym typeface="Calibri"/>
            </a:endParaRPr>
          </a:p>
        </p:txBody>
      </p:sp>
      <p:sp>
        <p:nvSpPr>
          <p:cNvPr id="174" name="TextBox 173">
            <a:extLst>
              <a:ext uri="{FF2B5EF4-FFF2-40B4-BE49-F238E27FC236}">
                <a16:creationId xmlns:a16="http://schemas.microsoft.com/office/drawing/2014/main" id="{783086A6-A467-9A4F-8425-0989FBB59DEA}"/>
              </a:ext>
            </a:extLst>
          </p:cNvPr>
          <p:cNvSpPr txBox="1"/>
          <p:nvPr/>
        </p:nvSpPr>
        <p:spPr>
          <a:xfrm>
            <a:off x="6699061" y="2818258"/>
            <a:ext cx="2026684" cy="276999"/>
          </a:xfrm>
          <a:prstGeom prst="rect">
            <a:avLst/>
          </a:prstGeom>
          <a:noFill/>
          <a:ln>
            <a:noFill/>
          </a:ln>
        </p:spPr>
        <p:txBody>
          <a:bodyPr wrap="square" rtlCol="0">
            <a:spAutoFit/>
          </a:bodyPr>
          <a:lstStyle/>
          <a:p>
            <a:pPr defTabSz="514337" hangingPunct="0">
              <a:defRPr/>
            </a:pPr>
            <a:r>
              <a:rPr lang="en-US" sz="1200" b="1" kern="0" dirty="0">
                <a:solidFill>
                  <a:schemeClr val="accent5"/>
                </a:solidFill>
                <a:latin typeface="Arial" panose="020B0604020202020204" pitchFamily="34" charset="0"/>
                <a:ea typeface="Arial" charset="0"/>
                <a:cs typeface="Arial" charset="0"/>
                <a:sym typeface="Calibri"/>
              </a:rPr>
              <a:t>GSF </a:t>
            </a:r>
            <a:r>
              <a:rPr lang="zh-CN" altLang="en-US" sz="1200" b="1" kern="0" dirty="0">
                <a:solidFill>
                  <a:schemeClr val="accent5"/>
                </a:solidFill>
                <a:latin typeface="Arial" panose="020B0604020202020204" pitchFamily="34" charset="0"/>
                <a:ea typeface="Arial" charset="0"/>
                <a:cs typeface="Arial" charset="0"/>
                <a:sym typeface="Calibri"/>
              </a:rPr>
              <a:t>跟踪新鲜牛肉</a:t>
            </a:r>
            <a:endParaRPr lang="en-US" sz="1200" b="1" kern="0" dirty="0">
              <a:solidFill>
                <a:schemeClr val="accent5"/>
              </a:solidFill>
              <a:latin typeface="Arial" panose="020B0604020202020204" pitchFamily="34" charset="0"/>
              <a:ea typeface="Arial" charset="0"/>
              <a:cs typeface="Arial" charset="0"/>
              <a:sym typeface="Calibri"/>
            </a:endParaRPr>
          </a:p>
        </p:txBody>
      </p:sp>
      <p:sp>
        <p:nvSpPr>
          <p:cNvPr id="176" name="TextBox 175">
            <a:extLst>
              <a:ext uri="{FF2B5EF4-FFF2-40B4-BE49-F238E27FC236}">
                <a16:creationId xmlns:a16="http://schemas.microsoft.com/office/drawing/2014/main" id="{58344A4F-DE05-484A-9ED6-71A503BC2642}"/>
              </a:ext>
            </a:extLst>
          </p:cNvPr>
          <p:cNvSpPr txBox="1"/>
          <p:nvPr/>
        </p:nvSpPr>
        <p:spPr>
          <a:xfrm>
            <a:off x="4470642" y="3279540"/>
            <a:ext cx="2028694" cy="923330"/>
          </a:xfrm>
          <a:prstGeom prst="rect">
            <a:avLst/>
          </a:prstGeom>
          <a:noFill/>
          <a:ln>
            <a:noFill/>
          </a:ln>
        </p:spPr>
        <p:txBody>
          <a:bodyPr wrap="square" rtlCol="0">
            <a:spAutoFit/>
          </a:bodyPr>
          <a:lstStyle/>
          <a:p>
            <a:pPr marL="6251" defTabSz="514337" hangingPunct="0">
              <a:defRPr/>
            </a:pPr>
            <a:r>
              <a:rPr lang="zh-CN" altLang="en-US" sz="1350" kern="0" dirty="0">
                <a:solidFill>
                  <a:srgbClr val="101D38"/>
                </a:solidFill>
                <a:latin typeface="Arial" panose="020B0604020202020204" pitchFamily="34" charset="0"/>
                <a:ea typeface="Arial" charset="0"/>
                <a:cs typeface="Arial" charset="0"/>
                <a:sym typeface="Calibri"/>
              </a:rPr>
              <a:t>沃尔玛已要求其所有绿叶供应商加入</a:t>
            </a:r>
            <a:r>
              <a:rPr lang="en-US" altLang="zh-CN" sz="1350" kern="0" dirty="0">
                <a:solidFill>
                  <a:srgbClr val="101D38"/>
                </a:solidFill>
                <a:latin typeface="Arial" panose="020B0604020202020204" pitchFamily="34" charset="0"/>
                <a:ea typeface="Arial" charset="0"/>
                <a:cs typeface="Arial" charset="0"/>
                <a:sym typeface="Calibri"/>
              </a:rPr>
              <a:t>Food</a:t>
            </a:r>
            <a:r>
              <a:rPr lang="zh-CN" altLang="en-US" sz="1350" kern="0" dirty="0">
                <a:solidFill>
                  <a:srgbClr val="101D38"/>
                </a:solidFill>
                <a:latin typeface="Arial" panose="020B0604020202020204" pitchFamily="34" charset="0"/>
                <a:ea typeface="Arial" charset="0"/>
                <a:cs typeface="Arial" charset="0"/>
                <a:sym typeface="Calibri"/>
              </a:rPr>
              <a:t> </a:t>
            </a:r>
            <a:r>
              <a:rPr lang="en-US" altLang="zh-CN" sz="1350" kern="0" dirty="0">
                <a:solidFill>
                  <a:srgbClr val="101D38"/>
                </a:solidFill>
                <a:latin typeface="Arial" panose="020B0604020202020204" pitchFamily="34" charset="0"/>
                <a:ea typeface="Arial" charset="0"/>
                <a:cs typeface="Arial" charset="0"/>
                <a:sym typeface="Calibri"/>
              </a:rPr>
              <a:t>Trust</a:t>
            </a:r>
            <a:r>
              <a:rPr lang="zh-CN" altLang="en-US" sz="1350" kern="0" dirty="0">
                <a:solidFill>
                  <a:srgbClr val="101D38"/>
                </a:solidFill>
                <a:latin typeface="Arial" panose="020B0604020202020204" pitchFamily="34" charset="0"/>
                <a:ea typeface="Arial" charset="0"/>
                <a:cs typeface="Arial" charset="0"/>
                <a:sym typeface="Calibri"/>
              </a:rPr>
              <a:t>，以确保在食品召回时立即追踪。</a:t>
            </a:r>
            <a:endParaRPr lang="en-US" sz="1350" kern="0" dirty="0">
              <a:solidFill>
                <a:srgbClr val="101D38"/>
              </a:solidFill>
              <a:latin typeface="Arial" panose="020B0604020202020204" pitchFamily="34" charset="0"/>
              <a:ea typeface="Arial" charset="0"/>
              <a:cs typeface="Arial" charset="0"/>
              <a:sym typeface="Calibri"/>
            </a:endParaRPr>
          </a:p>
        </p:txBody>
      </p:sp>
      <p:sp>
        <p:nvSpPr>
          <p:cNvPr id="178" name="TextBox 177">
            <a:extLst>
              <a:ext uri="{FF2B5EF4-FFF2-40B4-BE49-F238E27FC236}">
                <a16:creationId xmlns:a16="http://schemas.microsoft.com/office/drawing/2014/main" id="{DC3979AC-7401-5A4A-8C96-CECC1CA1C9BD}"/>
              </a:ext>
            </a:extLst>
          </p:cNvPr>
          <p:cNvSpPr txBox="1"/>
          <p:nvPr/>
        </p:nvSpPr>
        <p:spPr>
          <a:xfrm>
            <a:off x="125730" y="2833649"/>
            <a:ext cx="2227973" cy="276999"/>
          </a:xfrm>
          <a:prstGeom prst="rect">
            <a:avLst/>
          </a:prstGeom>
          <a:noFill/>
          <a:ln>
            <a:noFill/>
          </a:ln>
        </p:spPr>
        <p:txBody>
          <a:bodyPr wrap="square" rtlCol="0">
            <a:spAutoFit/>
          </a:bodyPr>
          <a:lstStyle/>
          <a:p>
            <a:pPr defTabSz="514337" hangingPunct="0">
              <a:defRPr/>
            </a:pPr>
            <a:r>
              <a:rPr lang="zh-CN" altLang="en-US" sz="1200" b="1" kern="0" dirty="0">
                <a:solidFill>
                  <a:schemeClr val="accent5"/>
                </a:solidFill>
                <a:latin typeface="Arial" panose="020B0604020202020204" pitchFamily="34" charset="0"/>
                <a:ea typeface="Arial" charset="0"/>
                <a:cs typeface="Arial" charset="0"/>
                <a:sym typeface="Calibri"/>
              </a:rPr>
              <a:t>家乐福为消费者提供溯源数据</a:t>
            </a:r>
            <a:endParaRPr lang="en-US" sz="1200" b="1" kern="0" dirty="0">
              <a:solidFill>
                <a:schemeClr val="accent5"/>
              </a:solidFill>
              <a:latin typeface="Arial" panose="020B0604020202020204" pitchFamily="34" charset="0"/>
              <a:ea typeface="Arial" charset="0"/>
              <a:cs typeface="Arial" charset="0"/>
              <a:sym typeface="Calibri"/>
            </a:endParaRPr>
          </a:p>
        </p:txBody>
      </p:sp>
      <p:pic>
        <p:nvPicPr>
          <p:cNvPr id="179" name="Picture 178">
            <a:extLst>
              <a:ext uri="{FF2B5EF4-FFF2-40B4-BE49-F238E27FC236}">
                <a16:creationId xmlns:a16="http://schemas.microsoft.com/office/drawing/2014/main" id="{F1E09E86-BCAE-DF45-987C-CDDC9EC77CCE}"/>
              </a:ext>
            </a:extLst>
          </p:cNvPr>
          <p:cNvPicPr>
            <a:picLocks noChangeAspect="1"/>
          </p:cNvPicPr>
          <p:nvPr/>
        </p:nvPicPr>
        <p:blipFill>
          <a:blip r:embed="rId3"/>
          <a:stretch>
            <a:fillRect/>
          </a:stretch>
        </p:blipFill>
        <p:spPr>
          <a:xfrm>
            <a:off x="6751346" y="842123"/>
            <a:ext cx="1920240" cy="1580997"/>
          </a:xfrm>
          <a:prstGeom prst="rect">
            <a:avLst/>
          </a:prstGeom>
          <a:effectLst/>
        </p:spPr>
      </p:pic>
      <p:pic>
        <p:nvPicPr>
          <p:cNvPr id="180" name="Picture 179">
            <a:extLst>
              <a:ext uri="{FF2B5EF4-FFF2-40B4-BE49-F238E27FC236}">
                <a16:creationId xmlns:a16="http://schemas.microsoft.com/office/drawing/2014/main" id="{ED7DBBED-F73E-0548-AB8F-3ABB0ADA8EE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2234" y="842122"/>
            <a:ext cx="1920240" cy="1585076"/>
          </a:xfrm>
          <a:prstGeom prst="rect">
            <a:avLst/>
          </a:prstGeom>
          <a:effectLst/>
        </p:spPr>
      </p:pic>
      <p:sp>
        <p:nvSpPr>
          <p:cNvPr id="181" name="TextBox 180">
            <a:extLst>
              <a:ext uri="{FF2B5EF4-FFF2-40B4-BE49-F238E27FC236}">
                <a16:creationId xmlns:a16="http://schemas.microsoft.com/office/drawing/2014/main" id="{E92087C2-40E8-9F45-AF3C-DAA06D26C85B}"/>
              </a:ext>
            </a:extLst>
          </p:cNvPr>
          <p:cNvSpPr txBox="1"/>
          <p:nvPr/>
        </p:nvSpPr>
        <p:spPr>
          <a:xfrm>
            <a:off x="6697050" y="3280214"/>
            <a:ext cx="2028695" cy="1131079"/>
          </a:xfrm>
          <a:prstGeom prst="rect">
            <a:avLst/>
          </a:prstGeom>
          <a:noFill/>
          <a:ln>
            <a:noFill/>
          </a:ln>
        </p:spPr>
        <p:txBody>
          <a:bodyPr wrap="square" rtlCol="0">
            <a:spAutoFit/>
          </a:bodyPr>
          <a:lstStyle/>
          <a:p>
            <a:pPr marL="6251" defTabSz="514337" hangingPunct="0">
              <a:defRPr/>
            </a:pPr>
            <a:r>
              <a:rPr lang="zh-CN" altLang="en-US" sz="1350" kern="0" dirty="0">
                <a:solidFill>
                  <a:srgbClr val="101D38"/>
                </a:solidFill>
                <a:latin typeface="Arial" panose="020B0604020202020204" pitchFamily="34" charset="0"/>
                <a:ea typeface="Arial" charset="0"/>
                <a:cs typeface="Arial" charset="0"/>
                <a:sym typeface="Calibri"/>
              </a:rPr>
              <a:t>跟踪，追溯，监控食品供应链中的新鲜牛肉，利用</a:t>
            </a:r>
            <a:r>
              <a:rPr lang="en-US" altLang="zh-CN" sz="1350" kern="0" dirty="0">
                <a:solidFill>
                  <a:srgbClr val="101D38"/>
                </a:solidFill>
                <a:latin typeface="Arial" panose="020B0604020202020204" pitchFamily="34" charset="0"/>
                <a:ea typeface="Arial" charset="0"/>
                <a:cs typeface="Arial" charset="0"/>
                <a:sym typeface="Calibri"/>
              </a:rPr>
              <a:t>ERP, RFID,</a:t>
            </a:r>
            <a:r>
              <a:rPr lang="zh-CN" altLang="en-US" sz="1350" kern="0" dirty="0">
                <a:solidFill>
                  <a:srgbClr val="101D38"/>
                </a:solidFill>
                <a:latin typeface="Arial" panose="020B0604020202020204" pitchFamily="34" charset="0"/>
                <a:ea typeface="Arial" charset="0"/>
                <a:cs typeface="Arial" charset="0"/>
                <a:sym typeface="Calibri"/>
              </a:rPr>
              <a:t> 以及存储在区块链的物联网温度数据</a:t>
            </a:r>
            <a:endParaRPr lang="en-US" sz="1350" kern="0" dirty="0">
              <a:solidFill>
                <a:srgbClr val="101D38"/>
              </a:solidFill>
              <a:latin typeface="Arial" panose="020B0604020202020204" pitchFamily="34" charset="0"/>
              <a:ea typeface="Arial" charset="0"/>
              <a:cs typeface="Arial" charset="0"/>
              <a:sym typeface="Calibri"/>
            </a:endParaRPr>
          </a:p>
        </p:txBody>
      </p:sp>
      <p:sp>
        <p:nvSpPr>
          <p:cNvPr id="182" name="TextBox 181">
            <a:extLst>
              <a:ext uri="{FF2B5EF4-FFF2-40B4-BE49-F238E27FC236}">
                <a16:creationId xmlns:a16="http://schemas.microsoft.com/office/drawing/2014/main" id="{3671E2E3-B8C6-C74A-9CD3-9BCD3561F5BA}"/>
              </a:ext>
            </a:extLst>
          </p:cNvPr>
          <p:cNvSpPr txBox="1"/>
          <p:nvPr/>
        </p:nvSpPr>
        <p:spPr>
          <a:xfrm>
            <a:off x="148798" y="3279540"/>
            <a:ext cx="2028695" cy="923330"/>
          </a:xfrm>
          <a:prstGeom prst="rect">
            <a:avLst/>
          </a:prstGeom>
          <a:noFill/>
          <a:ln>
            <a:noFill/>
          </a:ln>
        </p:spPr>
        <p:txBody>
          <a:bodyPr wrap="square" rtlCol="0">
            <a:spAutoFit/>
          </a:bodyPr>
          <a:lstStyle/>
          <a:p>
            <a:pPr marL="6251" defTabSz="514337" hangingPunct="0">
              <a:defRPr/>
            </a:pPr>
            <a:r>
              <a:rPr lang="zh-CN" altLang="en-US" sz="1350" kern="0" dirty="0">
                <a:solidFill>
                  <a:srgbClr val="101D38"/>
                </a:solidFill>
                <a:latin typeface="Arial" panose="020B0604020202020204" pitchFamily="34" charset="0"/>
                <a:ea typeface="Arial" charset="0"/>
                <a:cs typeface="Arial" charset="0"/>
                <a:sym typeface="Calibri"/>
              </a:rPr>
              <a:t>购物者通过二维码扫描无抗生素鸡肉上的标签，进行“质量和产地”，从生产到分销的追溯</a:t>
            </a:r>
            <a:endParaRPr lang="en-US" sz="1350" kern="0" dirty="0">
              <a:solidFill>
                <a:srgbClr val="101D38"/>
              </a:solidFill>
              <a:latin typeface="Arial" panose="020B0604020202020204" pitchFamily="34" charset="0"/>
              <a:ea typeface="Arial" charset="0"/>
              <a:cs typeface="Arial" charset="0"/>
              <a:sym typeface="Calibri"/>
            </a:endParaRPr>
          </a:p>
        </p:txBody>
      </p:sp>
      <p:pic>
        <p:nvPicPr>
          <p:cNvPr id="17" name="Content Placeholder 9">
            <a:extLst>
              <a:ext uri="{FF2B5EF4-FFF2-40B4-BE49-F238E27FC236}">
                <a16:creationId xmlns:a16="http://schemas.microsoft.com/office/drawing/2014/main" id="{F0BA3E8C-EACA-DC41-8B3E-2CDEE054934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0743" y="842123"/>
            <a:ext cx="1920240" cy="1580997"/>
          </a:xfrm>
          <a:prstGeom prst="rect">
            <a:avLst/>
          </a:prstGeom>
        </p:spPr>
      </p:pic>
      <p:pic>
        <p:nvPicPr>
          <p:cNvPr id="1026" name="Picture 2" descr="Image result for coffee farm">
            <a:extLst>
              <a:ext uri="{FF2B5EF4-FFF2-40B4-BE49-F238E27FC236}">
                <a16:creationId xmlns:a16="http://schemas.microsoft.com/office/drawing/2014/main" id="{B8F2469C-1AA2-8142-BDC4-F7CB09229E9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402836" y="842123"/>
            <a:ext cx="1907546" cy="15809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3378F4B-142D-3749-AEF1-37219C1E0406}"/>
              </a:ext>
            </a:extLst>
          </p:cNvPr>
          <p:cNvSpPr txBox="1"/>
          <p:nvPr/>
        </p:nvSpPr>
        <p:spPr>
          <a:xfrm>
            <a:off x="2306706" y="2843780"/>
            <a:ext cx="2099453" cy="276999"/>
          </a:xfrm>
          <a:prstGeom prst="rect">
            <a:avLst/>
          </a:prstGeom>
          <a:noFill/>
          <a:ln>
            <a:noFill/>
          </a:ln>
        </p:spPr>
        <p:txBody>
          <a:bodyPr wrap="square" rtlCol="0">
            <a:spAutoFit/>
          </a:bodyPr>
          <a:lstStyle/>
          <a:p>
            <a:pPr defTabSz="514337" hangingPunct="0">
              <a:defRPr/>
            </a:pPr>
            <a:r>
              <a:rPr lang="zh-CN" altLang="en-US" sz="1200" b="1" kern="0" dirty="0">
                <a:solidFill>
                  <a:schemeClr val="accent5"/>
                </a:solidFill>
                <a:latin typeface="Arial" panose="020B0604020202020204" pitchFamily="34" charset="0"/>
                <a:ea typeface="Arial" charset="0"/>
                <a:cs typeface="Arial" charset="0"/>
                <a:sym typeface="Calibri"/>
              </a:rPr>
              <a:t>咖啡平台为行业带来变革</a:t>
            </a:r>
            <a:endParaRPr lang="en-US" sz="1200" b="1" kern="0" dirty="0">
              <a:solidFill>
                <a:schemeClr val="accent5"/>
              </a:solidFill>
              <a:latin typeface="Arial" panose="020B0604020202020204" pitchFamily="34" charset="0"/>
              <a:ea typeface="Arial" charset="0"/>
              <a:cs typeface="Arial" charset="0"/>
              <a:sym typeface="Calibri"/>
            </a:endParaRPr>
          </a:p>
        </p:txBody>
      </p:sp>
      <p:sp>
        <p:nvSpPr>
          <p:cNvPr id="22" name="TextBox 21">
            <a:extLst>
              <a:ext uri="{FF2B5EF4-FFF2-40B4-BE49-F238E27FC236}">
                <a16:creationId xmlns:a16="http://schemas.microsoft.com/office/drawing/2014/main" id="{06A96F29-44A7-2D45-9730-B307B22CE1B2}"/>
              </a:ext>
            </a:extLst>
          </p:cNvPr>
          <p:cNvSpPr txBox="1"/>
          <p:nvPr/>
        </p:nvSpPr>
        <p:spPr>
          <a:xfrm>
            <a:off x="2309720" y="3279540"/>
            <a:ext cx="2028695" cy="923330"/>
          </a:xfrm>
          <a:prstGeom prst="rect">
            <a:avLst/>
          </a:prstGeom>
          <a:noFill/>
          <a:ln>
            <a:noFill/>
          </a:ln>
        </p:spPr>
        <p:txBody>
          <a:bodyPr wrap="square" rtlCol="0">
            <a:spAutoFit/>
          </a:bodyPr>
          <a:lstStyle/>
          <a:p>
            <a:pPr marL="6251" defTabSz="514337" hangingPunct="0">
              <a:defRPr/>
            </a:pPr>
            <a:r>
              <a:rPr lang="zh-CN" altLang="en-US" sz="1350" kern="0" dirty="0">
                <a:solidFill>
                  <a:srgbClr val="101D38"/>
                </a:solidFill>
                <a:latin typeface="Arial" panose="020B0604020202020204" pitchFamily="34" charset="0"/>
                <a:ea typeface="Arial" charset="0"/>
                <a:cs typeface="Arial" charset="0"/>
                <a:sym typeface="Calibri"/>
              </a:rPr>
              <a:t>咖啡农民平台使消费者了解他们的咖啡之旅，并给予小费或捐赠给咖啡农</a:t>
            </a:r>
            <a:endParaRPr lang="en-US" sz="1350" kern="0" dirty="0">
              <a:solidFill>
                <a:srgbClr val="101D38"/>
              </a:solidFill>
              <a:latin typeface="Arial" panose="020B0604020202020204" pitchFamily="34" charset="0"/>
              <a:ea typeface="Arial" charset="0"/>
              <a:cs typeface="Arial" charset="0"/>
              <a:sym typeface="Calibri"/>
            </a:endParaRPr>
          </a:p>
        </p:txBody>
      </p:sp>
    </p:spTree>
    <p:extLst>
      <p:ext uri="{BB962C8B-B14F-4D97-AF65-F5344CB8AC3E}">
        <p14:creationId xmlns:p14="http://schemas.microsoft.com/office/powerpoint/2010/main" val="187857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875DCC72-EC7F-5045-9CA6-C09A27DCD955}"/>
              </a:ext>
            </a:extLst>
          </p:cNvPr>
          <p:cNvSpPr>
            <a:spLocks noGrp="1"/>
          </p:cNvSpPr>
          <p:nvPr>
            <p:ph type="body" sz="quarter" idx="13"/>
          </p:nvPr>
        </p:nvSpPr>
        <p:spPr/>
        <p:txBody>
          <a:bodyPr>
            <a:normAutofit/>
          </a:bodyPr>
          <a:lstStyle/>
          <a:p>
            <a:r>
              <a:rPr lang="en-US" altLang="zh-CN" dirty="0" err="1">
                <a:latin typeface="+mn-ea"/>
              </a:rPr>
              <a:t>TradeLens</a:t>
            </a:r>
            <a:r>
              <a:rPr lang="zh-CN" altLang="en-US" dirty="0">
                <a:latin typeface="+mn-ea"/>
              </a:rPr>
              <a:t> 平台链接贸易生态系统实现信息共享</a:t>
            </a:r>
            <a:endParaRPr lang="en-US" dirty="0">
              <a:latin typeface="+mn-ea"/>
            </a:endParaRPr>
          </a:p>
        </p:txBody>
      </p:sp>
      <p:sp>
        <p:nvSpPr>
          <p:cNvPr id="3" name="Content Placeholder 21">
            <a:extLst>
              <a:ext uri="{FF2B5EF4-FFF2-40B4-BE49-F238E27FC236}">
                <a16:creationId xmlns:a16="http://schemas.microsoft.com/office/drawing/2014/main" id="{F049CE16-6E81-5B4F-898A-6242618E3CEB}"/>
              </a:ext>
            </a:extLst>
          </p:cNvPr>
          <p:cNvSpPr txBox="1">
            <a:spLocks/>
          </p:cNvSpPr>
          <p:nvPr/>
        </p:nvSpPr>
        <p:spPr>
          <a:xfrm>
            <a:off x="298435" y="883647"/>
            <a:ext cx="3731047" cy="43083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33047">
              <a:lnSpc>
                <a:spcPct val="107000"/>
              </a:lnSpc>
              <a:buNone/>
            </a:pPr>
            <a:r>
              <a:rPr lang="zh-CN" altLang="en-US" sz="1050" b="1" dirty="0">
                <a:latin typeface="Lantinghei SC Extralight" panose="02000000000000000000" pitchFamily="2" charset="-122"/>
                <a:ea typeface="Lantinghei SC Extralight" panose="02000000000000000000" pitchFamily="2" charset="-122"/>
              </a:rPr>
              <a:t>连接生态系统</a:t>
            </a:r>
            <a:br>
              <a:rPr lang="en-US" altLang="zh-CN" sz="1050" dirty="0">
                <a:latin typeface="Lantinghei SC Extralight" panose="02000000000000000000" pitchFamily="2" charset="-122"/>
                <a:ea typeface="Lantinghei SC Extralight" panose="02000000000000000000" pitchFamily="2" charset="-122"/>
              </a:rPr>
            </a:br>
            <a:r>
              <a:rPr lang="zh-CN" altLang="en-US" sz="975" dirty="0">
                <a:latin typeface="Lantinghei SC Extralight" panose="02000000000000000000" pitchFamily="2" charset="-122"/>
                <a:ea typeface="Lantinghei SC Extralight" panose="02000000000000000000" pitchFamily="2" charset="-122"/>
              </a:rPr>
              <a:t>将供应链中的所有各方</a:t>
            </a:r>
            <a:r>
              <a:rPr lang="en-US" altLang="zh-CN" sz="975" dirty="0">
                <a:latin typeface="Lantinghei SC Extralight" panose="02000000000000000000" pitchFamily="2" charset="-122"/>
                <a:ea typeface="Lantinghei SC Extralight" panose="02000000000000000000" pitchFamily="2" charset="-122"/>
              </a:rPr>
              <a:t>——</a:t>
            </a:r>
            <a:r>
              <a:rPr lang="zh-CN" altLang="en-US" sz="975" dirty="0">
                <a:latin typeface="Lantinghei SC Extralight" panose="02000000000000000000" pitchFamily="2" charset="-122"/>
                <a:ea typeface="Lantinghei SC Extralight" panose="02000000000000000000" pitchFamily="2" charset="-122"/>
              </a:rPr>
              <a:t>包括贸易商、货运代理、内陆运输、港口和码头、海运承运人、海关和其他政府部门，以及其他各方</a:t>
            </a:r>
            <a:r>
              <a:rPr lang="en-US" altLang="zh-CN" sz="975" dirty="0">
                <a:latin typeface="Lantinghei SC Extralight" panose="02000000000000000000" pitchFamily="2" charset="-122"/>
                <a:ea typeface="Lantinghei SC Extralight" panose="02000000000000000000" pitchFamily="2" charset="-122"/>
              </a:rPr>
              <a:t>——</a:t>
            </a:r>
            <a:r>
              <a:rPr lang="zh-CN" altLang="en-US" sz="975" dirty="0">
                <a:latin typeface="Lantinghei SC Extralight" panose="02000000000000000000" pitchFamily="2" charset="-122"/>
                <a:ea typeface="Lantinghei SC Extralight" panose="02000000000000000000" pitchFamily="2" charset="-122"/>
              </a:rPr>
              <a:t>聚集在一个基于区块链，并具有安全许可和身份框架的平台上。</a:t>
            </a:r>
            <a:br>
              <a:rPr lang="en-GB" sz="1050" dirty="0">
                <a:latin typeface="Lantinghei SC Extralight" panose="02000000000000000000" pitchFamily="2" charset="-122"/>
                <a:ea typeface="Lantinghei SC Extralight" panose="02000000000000000000" pitchFamily="2" charset="-122"/>
              </a:rPr>
            </a:br>
            <a:br>
              <a:rPr lang="en-GB" sz="1050" dirty="0">
                <a:latin typeface="Lantinghei SC Extralight" panose="02000000000000000000" pitchFamily="2" charset="-122"/>
                <a:ea typeface="Lantinghei SC Extralight" panose="02000000000000000000" pitchFamily="2" charset="-122"/>
              </a:rPr>
            </a:br>
            <a:r>
              <a:rPr lang="zh-CN" altLang="en-US" sz="1050" b="1" dirty="0">
                <a:latin typeface="Lantinghei SC Extralight" panose="02000000000000000000" pitchFamily="2" charset="-122"/>
                <a:ea typeface="Lantinghei SC Extralight" panose="02000000000000000000" pitchFamily="2" charset="-122"/>
              </a:rPr>
              <a:t>真正的信息共享</a:t>
            </a:r>
            <a:br>
              <a:rPr lang="en-US" altLang="zh-CN" sz="1050" dirty="0">
                <a:latin typeface="Lantinghei SC Extralight" panose="02000000000000000000" pitchFamily="2" charset="-122"/>
                <a:ea typeface="Lantinghei SC Extralight" panose="02000000000000000000" pitchFamily="2" charset="-122"/>
              </a:rPr>
            </a:br>
            <a:r>
              <a:rPr lang="zh-CN" altLang="en-US" sz="975" dirty="0">
                <a:latin typeface="Lantinghei SC Extralight" panose="02000000000000000000" pitchFamily="2" charset="-122"/>
                <a:ea typeface="Lantinghei SC Extralight" panose="02000000000000000000" pitchFamily="2" charset="-122"/>
              </a:rPr>
              <a:t>提供了无缝的、安全的、实时的、可操作的供应链信息在贸易各方之间的共享，包括运输里程碑、货物细节、贸易文件、嵌入贸易文件中的结构化数据、海关备案、传感器读数等等。</a:t>
            </a:r>
            <a:r>
              <a:rPr lang="zh-CN" altLang="en-US" sz="975" b="1" dirty="0">
                <a:solidFill>
                  <a:srgbClr val="0064FF"/>
                </a:solidFill>
                <a:latin typeface="Lantinghei SC Extralight" panose="02000000000000000000" pitchFamily="2" charset="-122"/>
                <a:ea typeface="Lantinghei SC Extralight" panose="02000000000000000000" pitchFamily="2" charset="-122"/>
              </a:rPr>
              <a:t>预计全球市场因共享必要信息而带来的成本节省将达到</a:t>
            </a:r>
            <a:r>
              <a:rPr lang="en-US" altLang="zh-CN" sz="975" b="1" dirty="0">
                <a:solidFill>
                  <a:srgbClr val="0064FF"/>
                </a:solidFill>
                <a:latin typeface="Lantinghei SC Extralight" panose="02000000000000000000" pitchFamily="2" charset="-122"/>
                <a:ea typeface="Lantinghei SC Extralight" panose="02000000000000000000" pitchFamily="2" charset="-122"/>
              </a:rPr>
              <a:t>270</a:t>
            </a:r>
            <a:r>
              <a:rPr lang="zh-CN" altLang="en-US" sz="975" b="1" dirty="0">
                <a:solidFill>
                  <a:srgbClr val="0064FF"/>
                </a:solidFill>
                <a:latin typeface="Lantinghei SC Extralight" panose="02000000000000000000" pitchFamily="2" charset="-122"/>
                <a:ea typeface="Lantinghei SC Extralight" panose="02000000000000000000" pitchFamily="2" charset="-122"/>
              </a:rPr>
              <a:t>亿美元。</a:t>
            </a:r>
            <a:br>
              <a:rPr lang="en-GB" sz="1050" b="1" dirty="0">
                <a:latin typeface="Lantinghei SC Extralight" panose="02000000000000000000" pitchFamily="2" charset="-122"/>
                <a:ea typeface="Lantinghei SC Extralight" panose="02000000000000000000" pitchFamily="2" charset="-122"/>
              </a:rPr>
            </a:br>
            <a:br>
              <a:rPr lang="en-GB" sz="1050" dirty="0">
                <a:latin typeface="Lantinghei SC Extralight" panose="02000000000000000000" pitchFamily="2" charset="-122"/>
                <a:ea typeface="Lantinghei SC Extralight" panose="02000000000000000000" pitchFamily="2" charset="-122"/>
              </a:rPr>
            </a:br>
            <a:r>
              <a:rPr lang="zh-CN" altLang="en-US" sz="1050" b="1" dirty="0">
                <a:latin typeface="Lantinghei SC Extralight" panose="02000000000000000000" pitchFamily="2" charset="-122"/>
                <a:ea typeface="Lantinghei SC Extralight" panose="02000000000000000000" pitchFamily="2" charset="-122"/>
              </a:rPr>
              <a:t>促进协作和信任</a:t>
            </a:r>
            <a:br>
              <a:rPr lang="en-US" altLang="zh-CN" sz="1050" dirty="0">
                <a:latin typeface="Lantinghei SC Extralight" panose="02000000000000000000" pitchFamily="2" charset="-122"/>
                <a:ea typeface="Lantinghei SC Extralight" panose="02000000000000000000" pitchFamily="2" charset="-122"/>
              </a:rPr>
            </a:br>
            <a:r>
              <a:rPr lang="zh-CN" altLang="en-US" sz="975" dirty="0">
                <a:latin typeface="Lantinghei SC Extralight" panose="02000000000000000000" pitchFamily="2" charset="-122"/>
                <a:ea typeface="Lantinghei SC Extralight" panose="02000000000000000000" pitchFamily="2" charset="-122"/>
              </a:rPr>
              <a:t>使跨组织业务流程的数字化和自动化成为全球贸易不可或缺的一部分，包括进出口通关，区块链确保安全、可审计和不可抵赖的交易。</a:t>
            </a:r>
            <a:br>
              <a:rPr lang="en-GB" sz="1050" dirty="0">
                <a:latin typeface="Lantinghei SC Extralight" panose="02000000000000000000" pitchFamily="2" charset="-122"/>
                <a:ea typeface="Lantinghei SC Extralight" panose="02000000000000000000" pitchFamily="2" charset="-122"/>
              </a:rPr>
            </a:br>
            <a:br>
              <a:rPr lang="en-GB" sz="1050" dirty="0">
                <a:latin typeface="Lantinghei SC Extralight" panose="02000000000000000000" pitchFamily="2" charset="-122"/>
                <a:ea typeface="Lantinghei SC Extralight" panose="02000000000000000000" pitchFamily="2" charset="-122"/>
              </a:rPr>
            </a:br>
            <a:r>
              <a:rPr lang="zh-CN" altLang="en-US" sz="1050" b="1" dirty="0">
                <a:latin typeface="Lantinghei SC Extralight" panose="02000000000000000000" pitchFamily="2" charset="-122"/>
                <a:ea typeface="Lantinghei SC Extralight" panose="02000000000000000000" pitchFamily="2" charset="-122"/>
              </a:rPr>
              <a:t>刺激创新</a:t>
            </a:r>
            <a:br>
              <a:rPr lang="en-US" altLang="zh-CN" sz="1050" dirty="0">
                <a:latin typeface="Lantinghei SC Extralight" panose="02000000000000000000" pitchFamily="2" charset="-122"/>
                <a:ea typeface="Lantinghei SC Extralight" panose="02000000000000000000" pitchFamily="2" charset="-122"/>
              </a:rPr>
            </a:br>
            <a:r>
              <a:rPr lang="zh-CN" altLang="en-US" sz="975" dirty="0">
                <a:latin typeface="Lantinghei SC Extralight" panose="02000000000000000000" pitchFamily="2" charset="-122"/>
                <a:ea typeface="Lantinghei SC Extralight" panose="02000000000000000000" pitchFamily="2" charset="-122"/>
              </a:rPr>
              <a:t>通过开放的、非专有的</a:t>
            </a:r>
            <a:r>
              <a:rPr lang="en-GB" sz="975" dirty="0">
                <a:latin typeface="Lantinghei SC Extralight" panose="02000000000000000000" pitchFamily="2" charset="-122"/>
                <a:ea typeface="Lantinghei SC Extralight" panose="02000000000000000000" pitchFamily="2" charset="-122"/>
              </a:rPr>
              <a:t>API、</a:t>
            </a:r>
            <a:r>
              <a:rPr lang="zh-CN" altLang="en-US" sz="975" dirty="0">
                <a:latin typeface="Lantinghei SC Extralight" panose="02000000000000000000" pitchFamily="2" charset="-122"/>
                <a:ea typeface="Lantinghei SC Extralight" panose="02000000000000000000" pitchFamily="2" charset="-122"/>
              </a:rPr>
              <a:t>使用标准和促进互操作性以及启动应用程序市场，为持续改进和创新奠定基础，各方可以使用该市场为自己、合作伙伴和客户构建和部署以</a:t>
            </a:r>
            <a:r>
              <a:rPr lang="en-GB" sz="975" dirty="0" err="1">
                <a:latin typeface="Lantinghei SC Extralight" panose="02000000000000000000" pitchFamily="2" charset="-122"/>
                <a:ea typeface="Lantinghei SC Extralight" panose="02000000000000000000" pitchFamily="2" charset="-122"/>
              </a:rPr>
              <a:t>tradelens</a:t>
            </a:r>
            <a:r>
              <a:rPr lang="zh-CN" altLang="en-US" sz="975" dirty="0">
                <a:latin typeface="Lantinghei SC Extralight" panose="02000000000000000000" pitchFamily="2" charset="-122"/>
                <a:ea typeface="Lantinghei SC Extralight" panose="02000000000000000000" pitchFamily="2" charset="-122"/>
              </a:rPr>
              <a:t>为基础的应用程序。</a:t>
            </a:r>
            <a:endParaRPr lang="en-GB" sz="975" dirty="0">
              <a:latin typeface="Lantinghei SC Extralight" panose="02000000000000000000" pitchFamily="2" charset="-122"/>
              <a:ea typeface="Lantinghei SC Extralight" panose="02000000000000000000" pitchFamily="2" charset="-122"/>
            </a:endParaRPr>
          </a:p>
        </p:txBody>
      </p:sp>
      <p:grpSp>
        <p:nvGrpSpPr>
          <p:cNvPr id="4" name="组合 48">
            <a:extLst>
              <a:ext uri="{FF2B5EF4-FFF2-40B4-BE49-F238E27FC236}">
                <a16:creationId xmlns:a16="http://schemas.microsoft.com/office/drawing/2014/main" id="{B642DB13-0F14-1844-9A03-CF41F854EEB5}"/>
              </a:ext>
            </a:extLst>
          </p:cNvPr>
          <p:cNvGrpSpPr/>
          <p:nvPr/>
        </p:nvGrpSpPr>
        <p:grpSpPr>
          <a:xfrm>
            <a:off x="4005431" y="531931"/>
            <a:ext cx="5234823" cy="4547837"/>
            <a:chOff x="4097181" y="406027"/>
            <a:chExt cx="6802526" cy="5909803"/>
          </a:xfrm>
        </p:grpSpPr>
        <p:sp>
          <p:nvSpPr>
            <p:cNvPr id="5" name="Oval 3">
              <a:extLst>
                <a:ext uri="{FF2B5EF4-FFF2-40B4-BE49-F238E27FC236}">
                  <a16:creationId xmlns:a16="http://schemas.microsoft.com/office/drawing/2014/main" id="{89CFFC4E-74DA-7941-A0C4-15C735CE45A9}"/>
                </a:ext>
              </a:extLst>
            </p:cNvPr>
            <p:cNvSpPr/>
            <p:nvPr/>
          </p:nvSpPr>
          <p:spPr>
            <a:xfrm>
              <a:off x="5283413" y="1204770"/>
              <a:ext cx="4117488" cy="4117488"/>
            </a:xfrm>
            <a:prstGeom prst="ellipse">
              <a:avLst/>
            </a:prstGeom>
            <a:noFill/>
            <a:ln w="127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60">
              <a:extLst>
                <a:ext uri="{FF2B5EF4-FFF2-40B4-BE49-F238E27FC236}">
                  <a16:creationId xmlns:a16="http://schemas.microsoft.com/office/drawing/2014/main" id="{7588A5C1-2AE3-1041-9721-1681DF6AEDED}"/>
                </a:ext>
              </a:extLst>
            </p:cNvPr>
            <p:cNvSpPr/>
            <p:nvPr/>
          </p:nvSpPr>
          <p:spPr>
            <a:xfrm>
              <a:off x="7972803" y="1171642"/>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1">
              <a:extLst>
                <a:ext uri="{FF2B5EF4-FFF2-40B4-BE49-F238E27FC236}">
                  <a16:creationId xmlns:a16="http://schemas.microsoft.com/office/drawing/2014/main" id="{11D1B3FB-9F79-5445-B058-4B256FB31F7C}"/>
                </a:ext>
              </a:extLst>
            </p:cNvPr>
            <p:cNvSpPr/>
            <p:nvPr/>
          </p:nvSpPr>
          <p:spPr>
            <a:xfrm>
              <a:off x="8683124" y="1812581"/>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2">
              <a:extLst>
                <a:ext uri="{FF2B5EF4-FFF2-40B4-BE49-F238E27FC236}">
                  <a16:creationId xmlns:a16="http://schemas.microsoft.com/office/drawing/2014/main" id="{34D45DD2-C25E-6744-B81C-7B3AE1166434}"/>
                </a:ext>
              </a:extLst>
            </p:cNvPr>
            <p:cNvSpPr/>
            <p:nvPr/>
          </p:nvSpPr>
          <p:spPr>
            <a:xfrm>
              <a:off x="9020321" y="2780990"/>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3">
              <a:extLst>
                <a:ext uri="{FF2B5EF4-FFF2-40B4-BE49-F238E27FC236}">
                  <a16:creationId xmlns:a16="http://schemas.microsoft.com/office/drawing/2014/main" id="{E2FBEAAE-138A-694E-94D4-959231A0A80D}"/>
                </a:ext>
              </a:extLst>
            </p:cNvPr>
            <p:cNvSpPr/>
            <p:nvPr/>
          </p:nvSpPr>
          <p:spPr>
            <a:xfrm>
              <a:off x="8948517" y="3694101"/>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4">
              <a:extLst>
                <a:ext uri="{FF2B5EF4-FFF2-40B4-BE49-F238E27FC236}">
                  <a16:creationId xmlns:a16="http://schemas.microsoft.com/office/drawing/2014/main" id="{6883EF3A-EC6B-644F-A2DB-45BC47EAAA4E}"/>
                </a:ext>
              </a:extLst>
            </p:cNvPr>
            <p:cNvSpPr/>
            <p:nvPr/>
          </p:nvSpPr>
          <p:spPr>
            <a:xfrm>
              <a:off x="8383509" y="4485233"/>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5">
              <a:extLst>
                <a:ext uri="{FF2B5EF4-FFF2-40B4-BE49-F238E27FC236}">
                  <a16:creationId xmlns:a16="http://schemas.microsoft.com/office/drawing/2014/main" id="{CED895DF-4301-0A4D-A774-F376FD6CAC7D}"/>
                </a:ext>
              </a:extLst>
            </p:cNvPr>
            <p:cNvSpPr/>
            <p:nvPr/>
          </p:nvSpPr>
          <p:spPr>
            <a:xfrm>
              <a:off x="7493026" y="4954825"/>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6">
              <a:extLst>
                <a:ext uri="{FF2B5EF4-FFF2-40B4-BE49-F238E27FC236}">
                  <a16:creationId xmlns:a16="http://schemas.microsoft.com/office/drawing/2014/main" id="{0F1B6873-E1E9-624C-992B-C1429253DEB8}"/>
                </a:ext>
              </a:extLst>
            </p:cNvPr>
            <p:cNvSpPr/>
            <p:nvPr/>
          </p:nvSpPr>
          <p:spPr>
            <a:xfrm>
              <a:off x="6498977" y="4903866"/>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7">
              <a:extLst>
                <a:ext uri="{FF2B5EF4-FFF2-40B4-BE49-F238E27FC236}">
                  <a16:creationId xmlns:a16="http://schemas.microsoft.com/office/drawing/2014/main" id="{6A9DDFB7-8530-3B43-BB4E-5EADBF0A8F4C}"/>
                </a:ext>
              </a:extLst>
            </p:cNvPr>
            <p:cNvSpPr/>
            <p:nvPr/>
          </p:nvSpPr>
          <p:spPr>
            <a:xfrm>
              <a:off x="5618048" y="4476300"/>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8">
              <a:extLst>
                <a:ext uri="{FF2B5EF4-FFF2-40B4-BE49-F238E27FC236}">
                  <a16:creationId xmlns:a16="http://schemas.microsoft.com/office/drawing/2014/main" id="{02A98E29-3C57-7D47-A330-2477CAD9EA1A}"/>
                </a:ext>
              </a:extLst>
            </p:cNvPr>
            <p:cNvSpPr/>
            <p:nvPr/>
          </p:nvSpPr>
          <p:spPr>
            <a:xfrm>
              <a:off x="5162056" y="3698007"/>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9">
              <a:extLst>
                <a:ext uri="{FF2B5EF4-FFF2-40B4-BE49-F238E27FC236}">
                  <a16:creationId xmlns:a16="http://schemas.microsoft.com/office/drawing/2014/main" id="{3D2184CE-58F9-4C4E-A883-55DE949F0495}"/>
                </a:ext>
              </a:extLst>
            </p:cNvPr>
            <p:cNvSpPr/>
            <p:nvPr/>
          </p:nvSpPr>
          <p:spPr>
            <a:xfrm>
              <a:off x="5018151" y="2780284"/>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0">
              <a:extLst>
                <a:ext uri="{FF2B5EF4-FFF2-40B4-BE49-F238E27FC236}">
                  <a16:creationId xmlns:a16="http://schemas.microsoft.com/office/drawing/2014/main" id="{CFB7E2F3-7452-D544-9227-0A3B1F062A85}"/>
                </a:ext>
              </a:extLst>
            </p:cNvPr>
            <p:cNvSpPr/>
            <p:nvPr/>
          </p:nvSpPr>
          <p:spPr>
            <a:xfrm>
              <a:off x="5207227" y="2056601"/>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1">
              <a:extLst>
                <a:ext uri="{FF2B5EF4-FFF2-40B4-BE49-F238E27FC236}">
                  <a16:creationId xmlns:a16="http://schemas.microsoft.com/office/drawing/2014/main" id="{0701E162-20B3-B649-A8D5-EA3779B7356C}"/>
                </a:ext>
              </a:extLst>
            </p:cNvPr>
            <p:cNvSpPr/>
            <p:nvPr/>
          </p:nvSpPr>
          <p:spPr>
            <a:xfrm>
              <a:off x="6100913" y="1206764"/>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AFCEB150-FBB0-0348-9DBB-C6BC5C1886C0}"/>
                </a:ext>
              </a:extLst>
            </p:cNvPr>
            <p:cNvSpPr/>
            <p:nvPr/>
          </p:nvSpPr>
          <p:spPr>
            <a:xfrm>
              <a:off x="7043801" y="959420"/>
              <a:ext cx="589883" cy="5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47">
              <a:extLst>
                <a:ext uri="{FF2B5EF4-FFF2-40B4-BE49-F238E27FC236}">
                  <a16:creationId xmlns:a16="http://schemas.microsoft.com/office/drawing/2014/main" id="{84A03F18-F1A1-6E41-AE2E-21915B4C8F43}"/>
                </a:ext>
              </a:extLst>
            </p:cNvPr>
            <p:cNvSpPr txBox="1"/>
            <p:nvPr/>
          </p:nvSpPr>
          <p:spPr>
            <a:xfrm>
              <a:off x="6539104" y="406027"/>
              <a:ext cx="1644906" cy="439943"/>
            </a:xfrm>
            <a:prstGeom prst="rect">
              <a:avLst/>
            </a:prstGeom>
            <a:noFill/>
          </p:spPr>
          <p:txBody>
            <a:bodyPr wrap="square" rtlCol="0" anchor="t" anchorCtr="0">
              <a:spAutoFit/>
            </a:bodyPr>
            <a:lstStyle/>
            <a:p>
              <a:pPr algn="ctr" defTabSz="914354"/>
              <a:r>
                <a:rPr lang="en-GB" sz="800" dirty="0">
                  <a:solidFill>
                    <a:prstClr val="black"/>
                  </a:solidFill>
                  <a:ea typeface="Helvetica Neue for IBM Roman" charset="0"/>
                  <a:cs typeface="Helvetica Neue for IBM Roman" charset="0"/>
                </a:rPr>
                <a:t>Inland</a:t>
              </a:r>
              <a:r>
                <a:rPr lang="zh-CN" altLang="en-US" sz="800" dirty="0">
                  <a:solidFill>
                    <a:prstClr val="black"/>
                  </a:solidFill>
                  <a:ea typeface="Helvetica Neue for IBM Roman" charset="0"/>
                  <a:cs typeface="Helvetica Neue for IBM Roman" charset="0"/>
                </a:rPr>
                <a:t> </a:t>
              </a:r>
              <a:r>
                <a:rPr lang="en-GB" sz="800" dirty="0">
                  <a:solidFill>
                    <a:prstClr val="black"/>
                  </a:solidFill>
                  <a:ea typeface="Helvetica Neue for IBM Roman" charset="0"/>
                  <a:cs typeface="Helvetica Neue for IBM Roman" charset="0"/>
                </a:rPr>
                <a:t>Transportation</a:t>
              </a:r>
            </a:p>
            <a:p>
              <a:pPr algn="ctr" defTabSz="914354"/>
              <a:r>
                <a:rPr lang="zh-CN" altLang="en-GB" sz="800" dirty="0">
                  <a:solidFill>
                    <a:prstClr val="black"/>
                  </a:solidFill>
                  <a:ea typeface="Helvetica Neue for IBM Roman" charset="0"/>
                  <a:cs typeface="Helvetica Neue for IBM Roman" charset="0"/>
                </a:rPr>
                <a:t>内陆</a:t>
              </a:r>
              <a:r>
                <a:rPr lang="zh-CN" altLang="en-US" sz="800" dirty="0">
                  <a:solidFill>
                    <a:prstClr val="black"/>
                  </a:solidFill>
                  <a:ea typeface="Helvetica Neue for IBM Roman" charset="0"/>
                  <a:cs typeface="Helvetica Neue for IBM Roman" charset="0"/>
                </a:rPr>
                <a:t>运输</a:t>
              </a:r>
              <a:endParaRPr lang="en-GB" sz="800" dirty="0">
                <a:solidFill>
                  <a:prstClr val="black"/>
                </a:solidFill>
                <a:ea typeface="Helvetica Neue for IBM Roman" charset="0"/>
                <a:cs typeface="Helvetica Neue for IBM Roman" charset="0"/>
              </a:endParaRPr>
            </a:p>
          </p:txBody>
        </p:sp>
        <p:sp>
          <p:nvSpPr>
            <p:cNvPr id="20" name="TextBox 248">
              <a:extLst>
                <a:ext uri="{FF2B5EF4-FFF2-40B4-BE49-F238E27FC236}">
                  <a16:creationId xmlns:a16="http://schemas.microsoft.com/office/drawing/2014/main" id="{4433F883-AA54-5541-BB19-A9644DB6375B}"/>
                </a:ext>
              </a:extLst>
            </p:cNvPr>
            <p:cNvSpPr txBox="1"/>
            <p:nvPr/>
          </p:nvSpPr>
          <p:spPr>
            <a:xfrm>
              <a:off x="8487756" y="1299691"/>
              <a:ext cx="2286872" cy="439943"/>
            </a:xfrm>
            <a:prstGeom prst="rect">
              <a:avLst/>
            </a:prstGeom>
            <a:noFill/>
          </p:spPr>
          <p:txBody>
            <a:bodyPr wrap="square" rtlCol="0" anchor="t" anchorCtr="0">
              <a:spAutoFit/>
            </a:bodyPr>
            <a:lstStyle/>
            <a:p>
              <a:pPr algn="ctr" defTabSz="914354"/>
              <a:r>
                <a:rPr lang="en-GB" sz="800" dirty="0">
                  <a:solidFill>
                    <a:prstClr val="black"/>
                  </a:solidFill>
                  <a:ea typeface="Helvetica Neue for IBM Roman" charset="0"/>
                  <a:cs typeface="Helvetica Neue for IBM Roman" charset="0"/>
                </a:rPr>
                <a:t>Shippers / Beneficial Cargo Owner</a:t>
              </a:r>
            </a:p>
            <a:p>
              <a:pPr algn="ctr" defTabSz="914354"/>
              <a:r>
                <a:rPr lang="zh-CN" altLang="en-GB" sz="800" dirty="0">
                  <a:solidFill>
                    <a:prstClr val="black"/>
                  </a:solidFill>
                  <a:ea typeface="Helvetica Neue for IBM Roman" charset="0"/>
                  <a:cs typeface="Helvetica Neue for IBM Roman" charset="0"/>
                </a:rPr>
                <a:t>货运</a:t>
              </a:r>
              <a:r>
                <a:rPr lang="zh-CN" altLang="en-US" sz="800" dirty="0">
                  <a:solidFill>
                    <a:prstClr val="black"/>
                  </a:solidFill>
                  <a:ea typeface="Helvetica Neue for IBM Roman" charset="0"/>
                  <a:cs typeface="Helvetica Neue for IBM Roman" charset="0"/>
                </a:rPr>
                <a:t>商</a:t>
              </a:r>
              <a:endParaRPr lang="en-GB" sz="800" dirty="0">
                <a:solidFill>
                  <a:prstClr val="black"/>
                </a:solidFill>
                <a:ea typeface="Helvetica Neue for IBM Roman" charset="0"/>
                <a:cs typeface="Helvetica Neue for IBM Roman" charset="0"/>
              </a:endParaRPr>
            </a:p>
          </p:txBody>
        </p:sp>
        <p:sp>
          <p:nvSpPr>
            <p:cNvPr id="21" name="TextBox 249">
              <a:extLst>
                <a:ext uri="{FF2B5EF4-FFF2-40B4-BE49-F238E27FC236}">
                  <a16:creationId xmlns:a16="http://schemas.microsoft.com/office/drawing/2014/main" id="{5EEA5779-7F63-7B41-AF2F-561DC38F2EF2}"/>
                </a:ext>
              </a:extLst>
            </p:cNvPr>
            <p:cNvSpPr txBox="1"/>
            <p:nvPr/>
          </p:nvSpPr>
          <p:spPr>
            <a:xfrm>
              <a:off x="9341788" y="1910478"/>
              <a:ext cx="1083919" cy="919881"/>
            </a:xfrm>
            <a:prstGeom prst="rect">
              <a:avLst/>
            </a:prstGeom>
            <a:noFill/>
          </p:spPr>
          <p:txBody>
            <a:bodyPr wrap="square" rtlCol="0" anchor="t" anchorCtr="0">
              <a:spAutoFit/>
            </a:bodyPr>
            <a:lstStyle/>
            <a:p>
              <a:pPr defTabSz="914354"/>
              <a:r>
                <a:rPr lang="en-GB" sz="800" dirty="0">
                  <a:solidFill>
                    <a:prstClr val="black"/>
                  </a:solidFill>
                  <a:ea typeface="Helvetica Neue for IBM Roman" charset="0"/>
                  <a:cs typeface="Helvetica Neue for IBM Roman" charset="0"/>
                </a:rPr>
                <a:t>Supply Chain Visibility Systems</a:t>
              </a:r>
            </a:p>
            <a:p>
              <a:pPr defTabSz="914354"/>
              <a:r>
                <a:rPr lang="zh-CN" altLang="en-GB" sz="800" dirty="0">
                  <a:solidFill>
                    <a:prstClr val="black"/>
                  </a:solidFill>
                  <a:ea typeface="Helvetica Neue for IBM Roman" charset="0"/>
                  <a:cs typeface="Helvetica Neue for IBM Roman" charset="0"/>
                </a:rPr>
                <a:t>供应链</a:t>
              </a:r>
              <a:r>
                <a:rPr lang="zh-CN" altLang="en-US" sz="800" dirty="0">
                  <a:solidFill>
                    <a:prstClr val="black"/>
                  </a:solidFill>
                  <a:ea typeface="Helvetica Neue for IBM Roman" charset="0"/>
                  <a:cs typeface="Helvetica Neue for IBM Roman" charset="0"/>
                </a:rPr>
                <a:t>可视化系统</a:t>
              </a:r>
              <a:endParaRPr lang="en-GB" sz="800" dirty="0">
                <a:solidFill>
                  <a:prstClr val="black"/>
                </a:solidFill>
                <a:ea typeface="Helvetica Neue for IBM Roman" charset="0"/>
                <a:cs typeface="Helvetica Neue for IBM Roman" charset="0"/>
              </a:endParaRPr>
            </a:p>
          </p:txBody>
        </p:sp>
        <p:sp>
          <p:nvSpPr>
            <p:cNvPr id="22" name="TextBox 250">
              <a:extLst>
                <a:ext uri="{FF2B5EF4-FFF2-40B4-BE49-F238E27FC236}">
                  <a16:creationId xmlns:a16="http://schemas.microsoft.com/office/drawing/2014/main" id="{C23918A3-A4E7-114D-A3FE-4E47C60C7987}"/>
                </a:ext>
              </a:extLst>
            </p:cNvPr>
            <p:cNvSpPr txBox="1"/>
            <p:nvPr/>
          </p:nvSpPr>
          <p:spPr>
            <a:xfrm>
              <a:off x="9538400" y="2868016"/>
              <a:ext cx="1163808" cy="599922"/>
            </a:xfrm>
            <a:prstGeom prst="rect">
              <a:avLst/>
            </a:prstGeom>
            <a:noFill/>
          </p:spPr>
          <p:txBody>
            <a:bodyPr wrap="square" rtlCol="0" anchor="t" anchorCtr="0">
              <a:spAutoFit/>
            </a:bodyPr>
            <a:lstStyle/>
            <a:p>
              <a:pPr defTabSz="914354"/>
              <a:r>
                <a:rPr lang="en-GB" sz="800" dirty="0">
                  <a:solidFill>
                    <a:prstClr val="black"/>
                  </a:solidFill>
                  <a:ea typeface="Helvetica Neue for IBM Roman" charset="0"/>
                  <a:cs typeface="Helvetica Neue for IBM Roman" charset="0"/>
                </a:rPr>
                <a:t>Trade Associations</a:t>
              </a:r>
            </a:p>
            <a:p>
              <a:pPr defTabSz="914354"/>
              <a:r>
                <a:rPr lang="zh-CN" altLang="en-GB" sz="800" dirty="0">
                  <a:solidFill>
                    <a:prstClr val="black"/>
                  </a:solidFill>
                  <a:ea typeface="Helvetica Neue for IBM Roman" charset="0"/>
                  <a:cs typeface="Helvetica Neue for IBM Roman" charset="0"/>
                </a:rPr>
                <a:t>行业</a:t>
              </a:r>
              <a:r>
                <a:rPr lang="zh-CN" altLang="en-US" sz="800" dirty="0">
                  <a:solidFill>
                    <a:prstClr val="black"/>
                  </a:solidFill>
                  <a:ea typeface="Helvetica Neue for IBM Roman" charset="0"/>
                  <a:cs typeface="Helvetica Neue for IBM Roman" charset="0"/>
                </a:rPr>
                <a:t>协会</a:t>
              </a:r>
              <a:endParaRPr lang="en-GB" sz="800" dirty="0">
                <a:solidFill>
                  <a:prstClr val="black"/>
                </a:solidFill>
                <a:ea typeface="Helvetica Neue for IBM Roman" charset="0"/>
                <a:cs typeface="Helvetica Neue for IBM Roman" charset="0"/>
              </a:endParaRPr>
            </a:p>
          </p:txBody>
        </p:sp>
        <p:sp>
          <p:nvSpPr>
            <p:cNvPr id="23" name="TextBox 251">
              <a:extLst>
                <a:ext uri="{FF2B5EF4-FFF2-40B4-BE49-F238E27FC236}">
                  <a16:creationId xmlns:a16="http://schemas.microsoft.com/office/drawing/2014/main" id="{20AE2B64-FEF0-CE44-B0F7-F22D8D4E41CC}"/>
                </a:ext>
              </a:extLst>
            </p:cNvPr>
            <p:cNvSpPr txBox="1"/>
            <p:nvPr/>
          </p:nvSpPr>
          <p:spPr>
            <a:xfrm>
              <a:off x="9395195" y="3694182"/>
              <a:ext cx="1504512" cy="919881"/>
            </a:xfrm>
            <a:prstGeom prst="rect">
              <a:avLst/>
            </a:prstGeom>
            <a:noFill/>
          </p:spPr>
          <p:txBody>
            <a:bodyPr wrap="square" rtlCol="0" anchor="t" anchorCtr="0">
              <a:spAutoFit/>
            </a:bodyPr>
            <a:lstStyle/>
            <a:p>
              <a:pPr defTabSz="914354"/>
              <a:r>
                <a:rPr lang="en-GB" sz="800" dirty="0">
                  <a:solidFill>
                    <a:prstClr val="black"/>
                  </a:solidFill>
                  <a:ea typeface="Helvetica Neue for IBM Roman" charset="0"/>
                  <a:cs typeface="Helvetica Neue for IBM Roman" charset="0"/>
                </a:rPr>
                <a:t>Supply Chain / Transportation Management Systems</a:t>
              </a:r>
            </a:p>
            <a:p>
              <a:pPr defTabSz="914354"/>
              <a:r>
                <a:rPr lang="zh-CN" altLang="en-GB" sz="800" dirty="0">
                  <a:solidFill>
                    <a:prstClr val="black"/>
                  </a:solidFill>
                  <a:ea typeface="Helvetica Neue for IBM Roman" charset="0"/>
                  <a:cs typeface="Helvetica Neue for IBM Roman" charset="0"/>
                </a:rPr>
                <a:t>供应链</a:t>
              </a:r>
              <a:r>
                <a:rPr lang="en-US" altLang="zh-CN" sz="800" dirty="0">
                  <a:solidFill>
                    <a:prstClr val="black"/>
                  </a:solidFill>
                  <a:ea typeface="Helvetica Neue for IBM Roman" charset="0"/>
                  <a:cs typeface="Helvetica Neue for IBM Roman" charset="0"/>
                </a:rPr>
                <a:t>/</a:t>
              </a:r>
              <a:r>
                <a:rPr lang="zh-CN" altLang="en-US" sz="800" dirty="0">
                  <a:solidFill>
                    <a:prstClr val="black"/>
                  </a:solidFill>
                  <a:ea typeface="Helvetica Neue for IBM Roman" charset="0"/>
                  <a:cs typeface="Helvetica Neue for IBM Roman" charset="0"/>
                </a:rPr>
                <a:t>运输管理系统</a:t>
              </a:r>
              <a:endParaRPr lang="en-GB" sz="800" dirty="0">
                <a:solidFill>
                  <a:prstClr val="black"/>
                </a:solidFill>
                <a:ea typeface="Helvetica Neue for IBM Roman" charset="0"/>
                <a:cs typeface="Helvetica Neue for IBM Roman" charset="0"/>
              </a:endParaRPr>
            </a:p>
          </p:txBody>
        </p:sp>
        <p:sp>
          <p:nvSpPr>
            <p:cNvPr id="24" name="TextBox 252">
              <a:extLst>
                <a:ext uri="{FF2B5EF4-FFF2-40B4-BE49-F238E27FC236}">
                  <a16:creationId xmlns:a16="http://schemas.microsoft.com/office/drawing/2014/main" id="{7907A86F-0D4F-0443-A38D-27BA61CE450B}"/>
                </a:ext>
              </a:extLst>
            </p:cNvPr>
            <p:cNvSpPr txBox="1"/>
            <p:nvPr/>
          </p:nvSpPr>
          <p:spPr>
            <a:xfrm>
              <a:off x="8311276" y="5042980"/>
              <a:ext cx="1083919" cy="439943"/>
            </a:xfrm>
            <a:prstGeom prst="rect">
              <a:avLst/>
            </a:prstGeom>
            <a:noFill/>
          </p:spPr>
          <p:txBody>
            <a:bodyPr wrap="square" rtlCol="0" anchor="t" anchorCtr="0">
              <a:spAutoFit/>
            </a:bodyPr>
            <a:lstStyle/>
            <a:p>
              <a:pPr algn="ctr" defTabSz="914354"/>
              <a:r>
                <a:rPr lang="en-GB" sz="800" dirty="0">
                  <a:solidFill>
                    <a:prstClr val="black"/>
                  </a:solidFill>
                  <a:ea typeface="Helvetica Neue for IBM Roman" charset="0"/>
                  <a:cs typeface="Helvetica Neue for IBM Roman" charset="0"/>
                </a:rPr>
                <a:t>Authorities</a:t>
              </a:r>
            </a:p>
            <a:p>
              <a:pPr algn="ctr" defTabSz="914354"/>
              <a:r>
                <a:rPr lang="zh-CN" altLang="en-GB" sz="800" dirty="0">
                  <a:solidFill>
                    <a:prstClr val="black"/>
                  </a:solidFill>
                  <a:ea typeface="Helvetica Neue for IBM Roman" charset="0"/>
                  <a:cs typeface="Helvetica Neue for IBM Roman" charset="0"/>
                </a:rPr>
                <a:t>监管机构</a:t>
              </a:r>
              <a:endParaRPr lang="en-GB" sz="800" dirty="0">
                <a:solidFill>
                  <a:prstClr val="black"/>
                </a:solidFill>
                <a:ea typeface="Helvetica Neue for IBM Roman" charset="0"/>
                <a:cs typeface="Helvetica Neue for IBM Roman" charset="0"/>
              </a:endParaRPr>
            </a:p>
          </p:txBody>
        </p:sp>
        <p:sp>
          <p:nvSpPr>
            <p:cNvPr id="25" name="TextBox 253">
              <a:extLst>
                <a:ext uri="{FF2B5EF4-FFF2-40B4-BE49-F238E27FC236}">
                  <a16:creationId xmlns:a16="http://schemas.microsoft.com/office/drawing/2014/main" id="{281AFD9E-2291-C147-9C1C-4010820ACF9B}"/>
                </a:ext>
              </a:extLst>
            </p:cNvPr>
            <p:cNvSpPr txBox="1"/>
            <p:nvPr/>
          </p:nvSpPr>
          <p:spPr>
            <a:xfrm>
              <a:off x="7178184" y="5450620"/>
              <a:ext cx="1183390" cy="759901"/>
            </a:xfrm>
            <a:prstGeom prst="rect">
              <a:avLst/>
            </a:prstGeom>
            <a:noFill/>
          </p:spPr>
          <p:txBody>
            <a:bodyPr wrap="square" rtlCol="0" anchor="t" anchorCtr="0">
              <a:spAutoFit/>
            </a:bodyPr>
            <a:lstStyle/>
            <a:p>
              <a:pPr algn="ctr" defTabSz="914354"/>
              <a:r>
                <a:rPr lang="en-GB" sz="800" dirty="0">
                  <a:solidFill>
                    <a:prstClr val="black"/>
                  </a:solidFill>
                  <a:ea typeface="Helvetica Neue for IBM Roman" charset="0"/>
                  <a:cs typeface="Helvetica Neue for IBM Roman" charset="0"/>
                </a:rPr>
                <a:t>Financial / Insurance Services</a:t>
              </a:r>
            </a:p>
            <a:p>
              <a:pPr algn="ctr" defTabSz="914354"/>
              <a:r>
                <a:rPr lang="zh-CN" altLang="en-GB" sz="800" dirty="0">
                  <a:solidFill>
                    <a:prstClr val="black"/>
                  </a:solidFill>
                  <a:ea typeface="Helvetica Neue for IBM Roman" charset="0"/>
                  <a:cs typeface="Helvetica Neue for IBM Roman" charset="0"/>
                </a:rPr>
                <a:t>金融</a:t>
              </a:r>
              <a:r>
                <a:rPr lang="en-US" altLang="zh-CN" sz="800" dirty="0">
                  <a:solidFill>
                    <a:prstClr val="black"/>
                  </a:solidFill>
                  <a:ea typeface="Helvetica Neue for IBM Roman" charset="0"/>
                  <a:cs typeface="Helvetica Neue for IBM Roman" charset="0"/>
                </a:rPr>
                <a:t>/</a:t>
              </a:r>
              <a:r>
                <a:rPr lang="zh-CN" altLang="en-US" sz="800" dirty="0">
                  <a:solidFill>
                    <a:prstClr val="black"/>
                  </a:solidFill>
                  <a:ea typeface="Helvetica Neue for IBM Roman" charset="0"/>
                  <a:cs typeface="Helvetica Neue for IBM Roman" charset="0"/>
                </a:rPr>
                <a:t>保险服务</a:t>
              </a:r>
              <a:r>
                <a:rPr lang="en-GB" sz="800" dirty="0">
                  <a:solidFill>
                    <a:prstClr val="black"/>
                  </a:solidFill>
                  <a:ea typeface="Helvetica Neue for IBM Roman" charset="0"/>
                  <a:cs typeface="Helvetica Neue for IBM Roman" charset="0"/>
                </a:rPr>
                <a:t> </a:t>
              </a:r>
            </a:p>
          </p:txBody>
        </p:sp>
        <p:sp>
          <p:nvSpPr>
            <p:cNvPr id="26" name="TextBox 254">
              <a:extLst>
                <a:ext uri="{FF2B5EF4-FFF2-40B4-BE49-F238E27FC236}">
                  <a16:creationId xmlns:a16="http://schemas.microsoft.com/office/drawing/2014/main" id="{D48004C2-8DCD-CF40-B5A4-4C1BB69128AE}"/>
                </a:ext>
              </a:extLst>
            </p:cNvPr>
            <p:cNvSpPr txBox="1"/>
            <p:nvPr/>
          </p:nvSpPr>
          <p:spPr>
            <a:xfrm>
              <a:off x="5324876" y="5235970"/>
              <a:ext cx="1310453" cy="1079860"/>
            </a:xfrm>
            <a:prstGeom prst="rect">
              <a:avLst/>
            </a:prstGeom>
            <a:noFill/>
          </p:spPr>
          <p:txBody>
            <a:bodyPr wrap="square" rtlCol="0" anchor="t" anchorCtr="0">
              <a:spAutoFit/>
            </a:bodyPr>
            <a:lstStyle/>
            <a:p>
              <a:pPr algn="ctr" defTabSz="914354"/>
              <a:r>
                <a:rPr lang="en-GB" sz="800" dirty="0">
                  <a:solidFill>
                    <a:prstClr val="black"/>
                  </a:solidFill>
                  <a:ea typeface="Helvetica Neue for IBM Roman" charset="0"/>
                  <a:cs typeface="Helvetica Neue for IBM Roman" charset="0"/>
                </a:rPr>
                <a:t>Port Community Systems; Terminal Operating Systems</a:t>
              </a:r>
            </a:p>
            <a:p>
              <a:pPr algn="ctr" defTabSz="914354"/>
              <a:r>
                <a:rPr lang="zh-CN" altLang="en-GB" sz="800" dirty="0">
                  <a:solidFill>
                    <a:prstClr val="black"/>
                  </a:solidFill>
                  <a:ea typeface="Helvetica Neue for IBM Roman" charset="0"/>
                  <a:cs typeface="Helvetica Neue for IBM Roman" charset="0"/>
                </a:rPr>
                <a:t>港口</a:t>
              </a:r>
              <a:r>
                <a:rPr lang="zh-CN" altLang="en-US" sz="800" dirty="0">
                  <a:solidFill>
                    <a:prstClr val="black"/>
                  </a:solidFill>
                  <a:ea typeface="Helvetica Neue for IBM Roman" charset="0"/>
                  <a:cs typeface="Helvetica Neue for IBM Roman" charset="0"/>
                </a:rPr>
                <a:t>同盟</a:t>
              </a:r>
              <a:endParaRPr lang="en-GB" sz="800" dirty="0">
                <a:solidFill>
                  <a:prstClr val="black"/>
                </a:solidFill>
                <a:ea typeface="Helvetica Neue for IBM Roman" charset="0"/>
                <a:cs typeface="Helvetica Neue for IBM Roman" charset="0"/>
              </a:endParaRPr>
            </a:p>
          </p:txBody>
        </p:sp>
        <p:sp>
          <p:nvSpPr>
            <p:cNvPr id="27" name="TextBox 256">
              <a:extLst>
                <a:ext uri="{FF2B5EF4-FFF2-40B4-BE49-F238E27FC236}">
                  <a16:creationId xmlns:a16="http://schemas.microsoft.com/office/drawing/2014/main" id="{DF13774A-B2F2-B344-9F49-D983A2D5FA9E}"/>
                </a:ext>
              </a:extLst>
            </p:cNvPr>
            <p:cNvSpPr txBox="1"/>
            <p:nvPr/>
          </p:nvSpPr>
          <p:spPr>
            <a:xfrm>
              <a:off x="4097181" y="4652749"/>
              <a:ext cx="1582906" cy="599922"/>
            </a:xfrm>
            <a:prstGeom prst="rect">
              <a:avLst/>
            </a:prstGeom>
            <a:noFill/>
          </p:spPr>
          <p:txBody>
            <a:bodyPr wrap="square" rtlCol="0" anchor="t" anchorCtr="0">
              <a:spAutoFit/>
            </a:bodyPr>
            <a:lstStyle/>
            <a:p>
              <a:pPr algn="r" defTabSz="914354"/>
              <a:r>
                <a:rPr lang="en-GB" sz="800" dirty="0">
                  <a:ea typeface="Helvetica Neue for IBM Roman" charset="0"/>
                  <a:cs typeface="Helvetica Neue for IBM Roman" charset="0"/>
                </a:rPr>
                <a:t>Freight Forwarders / 3PLs</a:t>
              </a:r>
            </a:p>
            <a:p>
              <a:pPr algn="r" defTabSz="914354"/>
              <a:r>
                <a:rPr lang="zh-CN" altLang="en-GB" sz="800" dirty="0">
                  <a:ea typeface="Helvetica Neue for IBM Roman" charset="0"/>
                  <a:cs typeface="Helvetica Neue for IBM Roman" charset="0"/>
                </a:rPr>
                <a:t>货运</a:t>
              </a:r>
              <a:r>
                <a:rPr lang="zh-CN" altLang="en-US" sz="800" dirty="0">
                  <a:ea typeface="Helvetica Neue for IBM Roman" charset="0"/>
                  <a:cs typeface="Helvetica Neue for IBM Roman" charset="0"/>
                </a:rPr>
                <a:t>代理</a:t>
              </a:r>
              <a:r>
                <a:rPr lang="en-US" altLang="zh-CN" sz="800" dirty="0">
                  <a:ea typeface="Helvetica Neue for IBM Roman" charset="0"/>
                  <a:cs typeface="Helvetica Neue for IBM Roman" charset="0"/>
                </a:rPr>
                <a:t>/</a:t>
              </a:r>
              <a:r>
                <a:rPr lang="zh-CN" altLang="en-US" sz="800" dirty="0">
                  <a:ea typeface="Helvetica Neue for IBM Roman" charset="0"/>
                  <a:cs typeface="Helvetica Neue for IBM Roman" charset="0"/>
                </a:rPr>
                <a:t>三方物流</a:t>
              </a:r>
              <a:endParaRPr lang="en-GB" sz="800" dirty="0">
                <a:ea typeface="Helvetica Neue for IBM Roman" charset="0"/>
                <a:cs typeface="Helvetica Neue for IBM Roman" charset="0"/>
              </a:endParaRPr>
            </a:p>
          </p:txBody>
        </p:sp>
        <p:sp>
          <p:nvSpPr>
            <p:cNvPr id="28" name="TextBox 257">
              <a:extLst>
                <a:ext uri="{FF2B5EF4-FFF2-40B4-BE49-F238E27FC236}">
                  <a16:creationId xmlns:a16="http://schemas.microsoft.com/office/drawing/2014/main" id="{B5A6545C-295B-D546-BDBE-EDB0572F1C85}"/>
                </a:ext>
              </a:extLst>
            </p:cNvPr>
            <p:cNvSpPr txBox="1"/>
            <p:nvPr/>
          </p:nvSpPr>
          <p:spPr>
            <a:xfrm>
              <a:off x="4097181" y="2137923"/>
              <a:ext cx="1227695" cy="599922"/>
            </a:xfrm>
            <a:prstGeom prst="rect">
              <a:avLst/>
            </a:prstGeom>
            <a:noFill/>
          </p:spPr>
          <p:txBody>
            <a:bodyPr wrap="square" rtlCol="0" anchor="t" anchorCtr="0">
              <a:spAutoFit/>
            </a:bodyPr>
            <a:lstStyle>
              <a:defPPr>
                <a:defRPr lang="zh-CN"/>
              </a:defPPr>
              <a:lvl1pPr algn="ctr" defTabSz="914377">
                <a:defRPr sz="800">
                  <a:solidFill>
                    <a:prstClr val="black"/>
                  </a:solidFill>
                  <a:ea typeface="Helvetica Neue for IBM Roman" charset="0"/>
                  <a:cs typeface="Helvetica Neue for IBM Roman" charset="0"/>
                </a:defRPr>
              </a:lvl1pPr>
            </a:lstStyle>
            <a:p>
              <a:r>
                <a:rPr lang="en-GB" dirty="0"/>
                <a:t>Customs Systems</a:t>
              </a:r>
            </a:p>
            <a:p>
              <a:r>
                <a:rPr lang="zh-CN" altLang="en-GB" dirty="0"/>
                <a:t>海关系统</a:t>
              </a:r>
              <a:endParaRPr lang="en-GB" dirty="0"/>
            </a:p>
          </p:txBody>
        </p:sp>
        <p:sp>
          <p:nvSpPr>
            <p:cNvPr id="29" name="TextBox 259">
              <a:extLst>
                <a:ext uri="{FF2B5EF4-FFF2-40B4-BE49-F238E27FC236}">
                  <a16:creationId xmlns:a16="http://schemas.microsoft.com/office/drawing/2014/main" id="{463E376E-0C88-4A4E-8A1C-B97CC9306F98}"/>
                </a:ext>
              </a:extLst>
            </p:cNvPr>
            <p:cNvSpPr txBox="1"/>
            <p:nvPr/>
          </p:nvSpPr>
          <p:spPr>
            <a:xfrm>
              <a:off x="4921355" y="1256814"/>
              <a:ext cx="1227695" cy="599922"/>
            </a:xfrm>
            <a:prstGeom prst="rect">
              <a:avLst/>
            </a:prstGeom>
            <a:noFill/>
          </p:spPr>
          <p:txBody>
            <a:bodyPr wrap="square" rtlCol="0" anchor="t" anchorCtr="0">
              <a:spAutoFit/>
            </a:bodyPr>
            <a:lstStyle/>
            <a:p>
              <a:pPr algn="ctr" defTabSz="914354"/>
              <a:r>
                <a:rPr lang="en-GB" sz="800" dirty="0">
                  <a:solidFill>
                    <a:prstClr val="black"/>
                  </a:solidFill>
                  <a:ea typeface="Helvetica Neue for IBM Roman" charset="0"/>
                  <a:cs typeface="Helvetica Neue for IBM Roman" charset="0"/>
                </a:rPr>
                <a:t>Customs</a:t>
              </a:r>
              <a:r>
                <a:rPr lang="zh-CN" altLang="en-US" sz="800" dirty="0">
                  <a:solidFill>
                    <a:prstClr val="black"/>
                  </a:solidFill>
                  <a:ea typeface="Helvetica Neue for IBM Roman" charset="0"/>
                  <a:cs typeface="Helvetica Neue for IBM Roman" charset="0"/>
                </a:rPr>
                <a:t> </a:t>
              </a:r>
              <a:r>
                <a:rPr lang="en-GB" sz="800" dirty="0">
                  <a:solidFill>
                    <a:prstClr val="black"/>
                  </a:solidFill>
                  <a:ea typeface="Helvetica Neue for IBM Roman" charset="0"/>
                  <a:cs typeface="Helvetica Neue for IBM Roman" charset="0"/>
                </a:rPr>
                <a:t>Brokers</a:t>
              </a:r>
            </a:p>
            <a:p>
              <a:pPr algn="ctr" defTabSz="914354"/>
              <a:r>
                <a:rPr lang="zh-CN" altLang="en-US" sz="800" dirty="0"/>
                <a:t>报关行</a:t>
              </a:r>
              <a:endParaRPr lang="en-US" altLang="zh-CN" sz="800" dirty="0"/>
            </a:p>
          </p:txBody>
        </p:sp>
        <p:pic>
          <p:nvPicPr>
            <p:cNvPr id="30" name="Picture 271">
              <a:extLst>
                <a:ext uri="{FF2B5EF4-FFF2-40B4-BE49-F238E27FC236}">
                  <a16:creationId xmlns:a16="http://schemas.microsoft.com/office/drawing/2014/main" id="{EA944B9B-FDEA-6840-A765-4C293DEACC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1891" y="4509335"/>
              <a:ext cx="324742" cy="486143"/>
            </a:xfrm>
            <a:prstGeom prst="rect">
              <a:avLst/>
            </a:prstGeom>
          </p:spPr>
        </p:pic>
        <p:pic>
          <p:nvPicPr>
            <p:cNvPr id="31" name="Picture 453">
              <a:extLst>
                <a:ext uri="{FF2B5EF4-FFF2-40B4-BE49-F238E27FC236}">
                  <a16:creationId xmlns:a16="http://schemas.microsoft.com/office/drawing/2014/main" id="{A51F5361-F43A-AF41-AFC2-11E3DF542C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80563" y="4496312"/>
              <a:ext cx="297084" cy="444738"/>
            </a:xfrm>
            <a:prstGeom prst="rect">
              <a:avLst/>
            </a:prstGeom>
          </p:spPr>
        </p:pic>
        <p:pic>
          <p:nvPicPr>
            <p:cNvPr id="32" name="Picture 454">
              <a:extLst>
                <a:ext uri="{FF2B5EF4-FFF2-40B4-BE49-F238E27FC236}">
                  <a16:creationId xmlns:a16="http://schemas.microsoft.com/office/drawing/2014/main" id="{79F893C5-C6AA-FF43-81C8-8CB59896EA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03362" y="1204437"/>
              <a:ext cx="313130" cy="468758"/>
            </a:xfrm>
            <a:prstGeom prst="rect">
              <a:avLst/>
            </a:prstGeom>
          </p:spPr>
        </p:pic>
        <p:pic>
          <p:nvPicPr>
            <p:cNvPr id="33" name="Picture 455">
              <a:extLst>
                <a:ext uri="{FF2B5EF4-FFF2-40B4-BE49-F238E27FC236}">
                  <a16:creationId xmlns:a16="http://schemas.microsoft.com/office/drawing/2014/main" id="{E78785C6-15BF-2140-9544-561FD54D0C1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58821" y="4942047"/>
              <a:ext cx="303710" cy="454654"/>
            </a:xfrm>
            <a:prstGeom prst="rect">
              <a:avLst/>
            </a:prstGeom>
          </p:spPr>
        </p:pic>
        <p:pic>
          <p:nvPicPr>
            <p:cNvPr id="34" name="Picture 456">
              <a:extLst>
                <a:ext uri="{FF2B5EF4-FFF2-40B4-BE49-F238E27FC236}">
                  <a16:creationId xmlns:a16="http://schemas.microsoft.com/office/drawing/2014/main" id="{DCBB3C43-0103-8141-8220-70F24DA605F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99643" y="1821458"/>
              <a:ext cx="347498" cy="520205"/>
            </a:xfrm>
            <a:prstGeom prst="rect">
              <a:avLst/>
            </a:prstGeom>
          </p:spPr>
        </p:pic>
        <p:pic>
          <p:nvPicPr>
            <p:cNvPr id="35" name="Picture 457">
              <a:extLst>
                <a:ext uri="{FF2B5EF4-FFF2-40B4-BE49-F238E27FC236}">
                  <a16:creationId xmlns:a16="http://schemas.microsoft.com/office/drawing/2014/main" id="{52CFA2C3-6146-2140-9608-4FCC9E8E8A8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92628" y="3694721"/>
              <a:ext cx="305831" cy="457829"/>
            </a:xfrm>
            <a:prstGeom prst="rect">
              <a:avLst/>
            </a:prstGeom>
          </p:spPr>
        </p:pic>
        <p:pic>
          <p:nvPicPr>
            <p:cNvPr id="36" name="Picture 458">
              <a:extLst>
                <a:ext uri="{FF2B5EF4-FFF2-40B4-BE49-F238E27FC236}">
                  <a16:creationId xmlns:a16="http://schemas.microsoft.com/office/drawing/2014/main" id="{15046BCB-5B3B-A64B-A4D0-C8A9DCFEEBB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14967" y="2801127"/>
              <a:ext cx="305456" cy="457270"/>
            </a:xfrm>
            <a:prstGeom prst="rect">
              <a:avLst/>
            </a:prstGeom>
          </p:spPr>
        </p:pic>
        <p:sp>
          <p:nvSpPr>
            <p:cNvPr id="37" name="Rectangle 260">
              <a:extLst>
                <a:ext uri="{FF2B5EF4-FFF2-40B4-BE49-F238E27FC236}">
                  <a16:creationId xmlns:a16="http://schemas.microsoft.com/office/drawing/2014/main" id="{B433B452-7788-6B48-8AF2-B7DC2B8BE2D5}"/>
                </a:ext>
              </a:extLst>
            </p:cNvPr>
            <p:cNvSpPr/>
            <p:nvPr/>
          </p:nvSpPr>
          <p:spPr>
            <a:xfrm>
              <a:off x="5681599" y="2976365"/>
              <a:ext cx="3264457" cy="1239839"/>
            </a:xfrm>
            <a:prstGeom prst="rect">
              <a:avLst/>
            </a:prstGeom>
            <a:noFill/>
          </p:spPr>
          <p:txBody>
            <a:bodyPr wrap="square">
              <a:spAutoFit/>
            </a:bodyPr>
            <a:lstStyle/>
            <a:p>
              <a:pPr algn="ctr"/>
              <a:r>
                <a:rPr lang="en-US" sz="1400" dirty="0">
                  <a:latin typeface="Impact" charset="0"/>
                  <a:ea typeface="Impact" charset="0"/>
                  <a:cs typeface="Impact" charset="0"/>
                </a:rPr>
                <a:t>THE PLATFORM IS BUILT ON AN OPEN TECHNOLOGY STACK AND IS UNDERPINNED BY BLOCKCHAIN TECHNOLOGY</a:t>
              </a:r>
            </a:p>
          </p:txBody>
        </p:sp>
        <p:pic>
          <p:nvPicPr>
            <p:cNvPr id="38" name="Picture 8">
              <a:extLst>
                <a:ext uri="{FF2B5EF4-FFF2-40B4-BE49-F238E27FC236}">
                  <a16:creationId xmlns:a16="http://schemas.microsoft.com/office/drawing/2014/main" id="{CFECC7F7-897D-2740-9CEC-61FE5A8996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40909" y="3731025"/>
              <a:ext cx="300831" cy="450346"/>
            </a:xfrm>
            <a:prstGeom prst="rect">
              <a:avLst/>
            </a:prstGeom>
          </p:spPr>
        </p:pic>
        <p:pic>
          <p:nvPicPr>
            <p:cNvPr id="39" name="Picture 10">
              <a:extLst>
                <a:ext uri="{FF2B5EF4-FFF2-40B4-BE49-F238E27FC236}">
                  <a16:creationId xmlns:a16="http://schemas.microsoft.com/office/drawing/2014/main" id="{B8EE2302-E8F3-3C41-9767-9662A90C4CF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35528" y="1204437"/>
              <a:ext cx="289784" cy="433808"/>
            </a:xfrm>
            <a:prstGeom prst="rect">
              <a:avLst/>
            </a:prstGeom>
          </p:spPr>
        </p:pic>
        <p:pic>
          <p:nvPicPr>
            <p:cNvPr id="40" name="Picture 13">
              <a:extLst>
                <a:ext uri="{FF2B5EF4-FFF2-40B4-BE49-F238E27FC236}">
                  <a16:creationId xmlns:a16="http://schemas.microsoft.com/office/drawing/2014/main" id="{4FBC6B7D-CF52-C64F-993E-62657A458D2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19246" y="2811806"/>
              <a:ext cx="328333" cy="491517"/>
            </a:xfrm>
            <a:prstGeom prst="rect">
              <a:avLst/>
            </a:prstGeom>
          </p:spPr>
        </p:pic>
        <p:pic>
          <p:nvPicPr>
            <p:cNvPr id="41" name="Picture 15">
              <a:extLst>
                <a:ext uri="{FF2B5EF4-FFF2-40B4-BE49-F238E27FC236}">
                  <a16:creationId xmlns:a16="http://schemas.microsoft.com/office/drawing/2014/main" id="{8C93C6D7-6BBB-A942-9677-8DBE2919AB6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7975" y="5108108"/>
              <a:ext cx="219992" cy="329330"/>
            </a:xfrm>
            <a:prstGeom prst="rect">
              <a:avLst/>
            </a:prstGeom>
          </p:spPr>
        </p:pic>
        <p:pic>
          <p:nvPicPr>
            <p:cNvPr id="42" name="Picture 16">
              <a:extLst>
                <a:ext uri="{FF2B5EF4-FFF2-40B4-BE49-F238E27FC236}">
                  <a16:creationId xmlns:a16="http://schemas.microsoft.com/office/drawing/2014/main" id="{4A3A1921-1632-A941-9118-CBEDA82739D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809592" y="5108108"/>
              <a:ext cx="218837" cy="327600"/>
            </a:xfrm>
            <a:prstGeom prst="rect">
              <a:avLst/>
            </a:prstGeom>
          </p:spPr>
        </p:pic>
        <p:grpSp>
          <p:nvGrpSpPr>
            <p:cNvPr id="43" name="Group 57">
              <a:extLst>
                <a:ext uri="{FF2B5EF4-FFF2-40B4-BE49-F238E27FC236}">
                  <a16:creationId xmlns:a16="http://schemas.microsoft.com/office/drawing/2014/main" id="{44170CCB-5536-0B4C-B816-34C307282C0C}"/>
                </a:ext>
              </a:extLst>
            </p:cNvPr>
            <p:cNvGrpSpPr/>
            <p:nvPr/>
          </p:nvGrpSpPr>
          <p:grpSpPr>
            <a:xfrm>
              <a:off x="7116544" y="776511"/>
              <a:ext cx="494094" cy="707632"/>
              <a:chOff x="4655352" y="4959133"/>
              <a:chExt cx="716177" cy="1025695"/>
            </a:xfrm>
          </p:grpSpPr>
          <p:pic>
            <p:nvPicPr>
              <p:cNvPr id="46" name="Picture 58">
                <a:extLst>
                  <a:ext uri="{FF2B5EF4-FFF2-40B4-BE49-F238E27FC236}">
                    <a16:creationId xmlns:a16="http://schemas.microsoft.com/office/drawing/2014/main" id="{B5D5DDC5-66D1-0748-B3EF-D523690A72B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034975" y="5480828"/>
                <a:ext cx="336554" cy="503823"/>
              </a:xfrm>
              <a:prstGeom prst="rect">
                <a:avLst/>
              </a:prstGeom>
            </p:spPr>
          </p:pic>
          <p:pic>
            <p:nvPicPr>
              <p:cNvPr id="47" name="Picture 59">
                <a:extLst>
                  <a:ext uri="{FF2B5EF4-FFF2-40B4-BE49-F238E27FC236}">
                    <a16:creationId xmlns:a16="http://schemas.microsoft.com/office/drawing/2014/main" id="{EF6D4F64-6B38-DA42-A29D-E88BBCE1D94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842157" y="4959133"/>
                <a:ext cx="336672" cy="504000"/>
              </a:xfrm>
              <a:prstGeom prst="rect">
                <a:avLst/>
              </a:prstGeom>
            </p:spPr>
          </p:pic>
          <p:pic>
            <p:nvPicPr>
              <p:cNvPr id="48" name="Picture 72">
                <a:extLst>
                  <a:ext uri="{FF2B5EF4-FFF2-40B4-BE49-F238E27FC236}">
                    <a16:creationId xmlns:a16="http://schemas.microsoft.com/office/drawing/2014/main" id="{20B7B1FF-ABA7-B842-BE6D-EC0152A9F0CE}"/>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655352" y="5480828"/>
                <a:ext cx="336672" cy="504000"/>
              </a:xfrm>
              <a:prstGeom prst="rect">
                <a:avLst/>
              </a:prstGeom>
            </p:spPr>
          </p:pic>
        </p:grpSp>
        <p:pic>
          <p:nvPicPr>
            <p:cNvPr id="44" name="Picture 1">
              <a:extLst>
                <a:ext uri="{FF2B5EF4-FFF2-40B4-BE49-F238E27FC236}">
                  <a16:creationId xmlns:a16="http://schemas.microsoft.com/office/drawing/2014/main" id="{B7B8252E-A75B-3C48-B440-A68E97799B0D}"/>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294055" y="2097528"/>
              <a:ext cx="404963" cy="459707"/>
            </a:xfrm>
            <a:prstGeom prst="rect">
              <a:avLst/>
            </a:prstGeom>
          </p:spPr>
        </p:pic>
        <p:pic>
          <p:nvPicPr>
            <p:cNvPr id="45" name="Picture 25">
              <a:extLst>
                <a:ext uri="{FF2B5EF4-FFF2-40B4-BE49-F238E27FC236}">
                  <a16:creationId xmlns:a16="http://schemas.microsoft.com/office/drawing/2014/main" id="{6D427856-A633-1048-AA33-BE7A3E896068}"/>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7098417" y="2479140"/>
              <a:ext cx="430823" cy="433044"/>
            </a:xfrm>
            <a:prstGeom prst="rect">
              <a:avLst/>
            </a:prstGeom>
          </p:spPr>
        </p:pic>
      </p:grpSp>
    </p:spTree>
    <p:extLst>
      <p:ext uri="{BB962C8B-B14F-4D97-AF65-F5344CB8AC3E}">
        <p14:creationId xmlns:p14="http://schemas.microsoft.com/office/powerpoint/2010/main" val="125711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BE7B37A7-37EA-3048-A951-37765C62DEF6}"/>
              </a:ext>
            </a:extLst>
          </p:cNvPr>
          <p:cNvSpPr>
            <a:spLocks noGrp="1"/>
          </p:cNvSpPr>
          <p:nvPr>
            <p:ph type="body" sz="quarter" idx="13"/>
          </p:nvPr>
        </p:nvSpPr>
        <p:spPr>
          <a:xfrm>
            <a:off x="125730" y="144464"/>
            <a:ext cx="8368565" cy="1011698"/>
          </a:xfrm>
        </p:spPr>
        <p:txBody>
          <a:bodyPr>
            <a:normAutofit fontScale="92500" lnSpcReduction="10000"/>
          </a:bodyPr>
          <a:lstStyle/>
          <a:p>
            <a:r>
              <a:rPr lang="zh-CN" altLang="en-US" dirty="0"/>
              <a:t>为快速推进区块链跨行业的应用落地，多家企业联合推出超级账本项目</a:t>
            </a:r>
            <a:br>
              <a:rPr lang="zh-CN" altLang="en-US" dirty="0"/>
            </a:br>
            <a:r>
              <a:rPr lang="en-US" altLang="zh-CN" sz="2000" dirty="0"/>
              <a:t>IBM</a:t>
            </a:r>
            <a:r>
              <a:rPr lang="zh-CN" altLang="en-US" sz="2000" dirty="0"/>
              <a:t>作为主要参与者做出了巨大贡献</a:t>
            </a:r>
            <a:endParaRPr lang="en-US" dirty="0"/>
          </a:p>
        </p:txBody>
      </p:sp>
      <p:grpSp>
        <p:nvGrpSpPr>
          <p:cNvPr id="3" name="组合 6">
            <a:extLst>
              <a:ext uri="{FF2B5EF4-FFF2-40B4-BE49-F238E27FC236}">
                <a16:creationId xmlns:a16="http://schemas.microsoft.com/office/drawing/2014/main" id="{AF9B0151-A620-B849-A0A0-6CD28B0D4F88}"/>
              </a:ext>
            </a:extLst>
          </p:cNvPr>
          <p:cNvGrpSpPr/>
          <p:nvPr/>
        </p:nvGrpSpPr>
        <p:grpSpPr>
          <a:xfrm>
            <a:off x="3922113" y="1088205"/>
            <a:ext cx="5027230" cy="3931057"/>
            <a:chOff x="3848299" y="774711"/>
            <a:chExt cx="5219798" cy="4154280"/>
          </a:xfrm>
        </p:grpSpPr>
        <p:sp>
          <p:nvSpPr>
            <p:cNvPr id="4" name="Title 1">
              <a:extLst>
                <a:ext uri="{FF2B5EF4-FFF2-40B4-BE49-F238E27FC236}">
                  <a16:creationId xmlns:a16="http://schemas.microsoft.com/office/drawing/2014/main" id="{5DDBC8CE-0D5D-B841-A9A8-4469A1638307}"/>
                </a:ext>
              </a:extLst>
            </p:cNvPr>
            <p:cNvSpPr txBox="1">
              <a:spLocks/>
            </p:cNvSpPr>
            <p:nvPr/>
          </p:nvSpPr>
          <p:spPr>
            <a:xfrm>
              <a:off x="3903523" y="774711"/>
              <a:ext cx="614684" cy="205814"/>
            </a:xfrm>
            <a:prstGeom prst="rect">
              <a:avLst/>
            </a:prstGeom>
            <a:noFill/>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n-US" sz="800" kern="0" dirty="0">
                  <a:solidFill>
                    <a:srgbClr val="FFFFFF">
                      <a:lumMod val="50000"/>
                    </a:srgbClr>
                  </a:solidFill>
                  <a:latin typeface="Arial" charset="0"/>
                  <a:cs typeface="Arial" charset="0"/>
                </a:rPr>
                <a:t>Premier</a:t>
              </a:r>
            </a:p>
          </p:txBody>
        </p:sp>
        <p:sp>
          <p:nvSpPr>
            <p:cNvPr id="5" name="Title 1">
              <a:extLst>
                <a:ext uri="{FF2B5EF4-FFF2-40B4-BE49-F238E27FC236}">
                  <a16:creationId xmlns:a16="http://schemas.microsoft.com/office/drawing/2014/main" id="{8222882F-6071-6242-B071-62DE2277DBE6}"/>
                </a:ext>
              </a:extLst>
            </p:cNvPr>
            <p:cNvSpPr txBox="1">
              <a:spLocks/>
            </p:cNvSpPr>
            <p:nvPr/>
          </p:nvSpPr>
          <p:spPr>
            <a:xfrm>
              <a:off x="3848299" y="4110828"/>
              <a:ext cx="722444" cy="205814"/>
            </a:xfrm>
            <a:prstGeom prst="rect">
              <a:avLst/>
            </a:prstGeom>
            <a:noFill/>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n-US" sz="800" kern="0" dirty="0">
                  <a:solidFill>
                    <a:srgbClr val="FFFFFF">
                      <a:lumMod val="50000"/>
                    </a:srgbClr>
                  </a:solidFill>
                  <a:latin typeface="Arial" charset="0"/>
                  <a:cs typeface="Arial" charset="0"/>
                </a:rPr>
                <a:t>Associate</a:t>
              </a:r>
            </a:p>
          </p:txBody>
        </p:sp>
        <p:sp>
          <p:nvSpPr>
            <p:cNvPr id="6" name="Title 1">
              <a:extLst>
                <a:ext uri="{FF2B5EF4-FFF2-40B4-BE49-F238E27FC236}">
                  <a16:creationId xmlns:a16="http://schemas.microsoft.com/office/drawing/2014/main" id="{D20E0312-E834-1A43-9E32-13F031E6F64F}"/>
                </a:ext>
              </a:extLst>
            </p:cNvPr>
            <p:cNvSpPr txBox="1">
              <a:spLocks/>
            </p:cNvSpPr>
            <p:nvPr/>
          </p:nvSpPr>
          <p:spPr>
            <a:xfrm>
              <a:off x="5791070" y="4361499"/>
              <a:ext cx="1129021" cy="205814"/>
            </a:xfrm>
            <a:prstGeom prst="rect">
              <a:avLst/>
            </a:prstGeom>
            <a:noFill/>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n-US" sz="800" kern="0" dirty="0">
                  <a:solidFill>
                    <a:srgbClr val="FFFFFF">
                      <a:lumMod val="50000"/>
                    </a:srgbClr>
                  </a:solidFill>
                  <a:latin typeface="Arial" charset="0"/>
                  <a:cs typeface="Arial" charset="0"/>
                </a:rPr>
                <a:t>Academia Associate</a:t>
              </a:r>
            </a:p>
          </p:txBody>
        </p:sp>
        <p:pic>
          <p:nvPicPr>
            <p:cNvPr id="7" name="Picture 6">
              <a:extLst>
                <a:ext uri="{FF2B5EF4-FFF2-40B4-BE49-F238E27FC236}">
                  <a16:creationId xmlns:a16="http://schemas.microsoft.com/office/drawing/2014/main" id="{8725F4B7-BD6A-E04E-8FD4-E2D8E5B932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52028" y="981114"/>
              <a:ext cx="1630485" cy="267325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5013C72-9FA7-124F-9287-A412B51185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6690" y="980525"/>
              <a:ext cx="1581407" cy="266757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6E22DBC-6CC2-2844-A7AC-330233A1BB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86690" y="3634568"/>
              <a:ext cx="1575427" cy="129442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F1362A8-A319-D943-A3B5-2AA6304A750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45765" y="3765570"/>
              <a:ext cx="1566378" cy="541261"/>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4AD43730-DE41-1A45-9D99-E6DB5328681B}"/>
                </a:ext>
              </a:extLst>
            </p:cNvPr>
            <p:cNvSpPr txBox="1">
              <a:spLocks/>
            </p:cNvSpPr>
            <p:nvPr/>
          </p:nvSpPr>
          <p:spPr>
            <a:xfrm>
              <a:off x="5791070" y="774711"/>
              <a:ext cx="614684" cy="205814"/>
            </a:xfrm>
            <a:prstGeom prst="rect">
              <a:avLst/>
            </a:prstGeom>
            <a:noFill/>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n-US" sz="800" kern="0" dirty="0">
                  <a:solidFill>
                    <a:srgbClr val="FFFFFF">
                      <a:lumMod val="50000"/>
                    </a:srgbClr>
                  </a:solidFill>
                  <a:latin typeface="Arial" charset="0"/>
                  <a:cs typeface="Arial" charset="0"/>
                </a:rPr>
                <a:t>General</a:t>
              </a:r>
            </a:p>
          </p:txBody>
        </p:sp>
        <p:pic>
          <p:nvPicPr>
            <p:cNvPr id="12" name="Picture 11">
              <a:extLst>
                <a:ext uri="{FF2B5EF4-FFF2-40B4-BE49-F238E27FC236}">
                  <a16:creationId xmlns:a16="http://schemas.microsoft.com/office/drawing/2014/main" id="{CCA23F78-427C-E540-8A90-3CEC42BEB63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44716" y="980525"/>
              <a:ext cx="1826501" cy="176318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4C44D4B-B604-7245-B2C9-26F9CC890792}"/>
                </a:ext>
              </a:extLst>
            </p:cNvPr>
            <p:cNvPicPr>
              <a:picLocks noChangeAspect="1"/>
            </p:cNvPicPr>
            <p:nvPr/>
          </p:nvPicPr>
          <p:blipFill>
            <a:blip r:embed="rId7"/>
            <a:stretch>
              <a:fillRect/>
            </a:stretch>
          </p:blipFill>
          <p:spPr>
            <a:xfrm>
              <a:off x="3962924" y="2782121"/>
              <a:ext cx="1808294" cy="1290294"/>
            </a:xfrm>
            <a:prstGeom prst="rect">
              <a:avLst/>
            </a:prstGeom>
            <a:ln>
              <a:noFill/>
            </a:ln>
            <a:effectLst>
              <a:outerShdw blurRad="292100" dist="139700" dir="2700000" algn="tl" rotWithShape="0">
                <a:srgbClr val="333333">
                  <a:alpha val="65000"/>
                </a:srgbClr>
              </a:outerShdw>
            </a:effectLst>
          </p:spPr>
        </p:pic>
      </p:grpSp>
      <p:sp>
        <p:nvSpPr>
          <p:cNvPr id="16" name="Rectangle 15">
            <a:extLst>
              <a:ext uri="{FF2B5EF4-FFF2-40B4-BE49-F238E27FC236}">
                <a16:creationId xmlns:a16="http://schemas.microsoft.com/office/drawing/2014/main" id="{C2472EBA-15C0-094D-81E1-D47C4D2A20CC}"/>
              </a:ext>
            </a:extLst>
          </p:cNvPr>
          <p:cNvSpPr/>
          <p:nvPr/>
        </p:nvSpPr>
        <p:spPr>
          <a:xfrm>
            <a:off x="-9939" y="1729409"/>
            <a:ext cx="3756992" cy="1668441"/>
          </a:xfrm>
          <a:prstGeom prst="rect">
            <a:avLst/>
          </a:prstGeom>
          <a:solidFill>
            <a:schemeClr val="accent5"/>
          </a:solidFill>
          <a:ln>
            <a:noFill/>
          </a:ln>
          <a:effectLst>
            <a:outerShdw blurRad="965200" sx="110000" sy="110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文本框 11">
            <a:extLst>
              <a:ext uri="{FF2B5EF4-FFF2-40B4-BE49-F238E27FC236}">
                <a16:creationId xmlns:a16="http://schemas.microsoft.com/office/drawing/2014/main" id="{D791DADB-9A0A-8D4A-ABC7-443142A09627}"/>
              </a:ext>
            </a:extLst>
          </p:cNvPr>
          <p:cNvSpPr txBox="1"/>
          <p:nvPr/>
        </p:nvSpPr>
        <p:spPr>
          <a:xfrm>
            <a:off x="298685" y="1753562"/>
            <a:ext cx="3195759" cy="2100960"/>
          </a:xfrm>
          <a:prstGeom prst="rect">
            <a:avLst/>
          </a:prstGeom>
          <a:noFill/>
        </p:spPr>
        <p:txBody>
          <a:bodyPr wrap="square" rtlCol="0">
            <a:spAutoFit/>
          </a:bodyPr>
          <a:lstStyle/>
          <a:p>
            <a:pPr>
              <a:lnSpc>
                <a:spcPct val="150000"/>
              </a:lnSpc>
              <a:spcAft>
                <a:spcPct val="50000"/>
              </a:spcAft>
            </a:pPr>
            <a:r>
              <a:rPr lang="zh-CN" altLang="en-US" sz="1400" b="1" dirty="0">
                <a:solidFill>
                  <a:schemeClr val="bg1"/>
                </a:solidFill>
                <a:latin typeface="Lantinghei SC Demibold" panose="02000000000000000000" pitchFamily="2" charset="-122"/>
                <a:ea typeface="Lantinghei SC Demibold" panose="02000000000000000000" pitchFamily="2" charset="-122"/>
                <a:cs typeface="Arial" charset="0"/>
              </a:rPr>
              <a:t>超级账本</a:t>
            </a:r>
            <a:r>
              <a:rPr lang="zh-CN" altLang="en-US" sz="1400" dirty="0">
                <a:solidFill>
                  <a:schemeClr val="bg1"/>
                </a:solidFill>
                <a:latin typeface="Lantinghei SC Extralight" panose="02000000000000000000" pitchFamily="2" charset="-122"/>
                <a:ea typeface="Lantinghei SC Extralight" panose="02000000000000000000" pitchFamily="2" charset="-122"/>
                <a:cs typeface="Arial" charset="0"/>
              </a:rPr>
              <a:t>是为推进跨行业区块链技术而创建的基于协同的项目。创建于</a:t>
            </a:r>
            <a:r>
              <a:rPr lang="en-US" altLang="zh-CN" sz="1400" dirty="0">
                <a:solidFill>
                  <a:schemeClr val="bg1"/>
                </a:solidFill>
                <a:latin typeface="Lantinghei SC Extralight" panose="02000000000000000000" pitchFamily="2" charset="-122"/>
                <a:ea typeface="Lantinghei SC Extralight" panose="02000000000000000000" pitchFamily="2" charset="-122"/>
                <a:cs typeface="Arial" charset="0"/>
              </a:rPr>
              <a:t>2016</a:t>
            </a:r>
            <a:r>
              <a:rPr lang="zh-CN" altLang="en-US" sz="1400" dirty="0">
                <a:solidFill>
                  <a:schemeClr val="bg1"/>
                </a:solidFill>
                <a:latin typeface="Lantinghei SC Extralight" panose="02000000000000000000" pitchFamily="2" charset="-122"/>
                <a:ea typeface="Lantinghei SC Extralight" panose="02000000000000000000" pitchFamily="2" charset="-122"/>
                <a:cs typeface="Arial" charset="0"/>
              </a:rPr>
              <a:t>二月，目前有超过</a:t>
            </a:r>
            <a:r>
              <a:rPr lang="en-US" altLang="zh-CN" sz="1400" dirty="0">
                <a:solidFill>
                  <a:schemeClr val="bg1"/>
                </a:solidFill>
                <a:latin typeface="Lantinghei SC Extralight" panose="02000000000000000000" pitchFamily="2" charset="-122"/>
                <a:ea typeface="Lantinghei SC Extralight" panose="02000000000000000000" pitchFamily="2" charset="-122"/>
                <a:cs typeface="Arial" charset="0"/>
              </a:rPr>
              <a:t> </a:t>
            </a:r>
            <a:r>
              <a:rPr lang="en-US" altLang="zh-CN" sz="1400" b="1" dirty="0">
                <a:solidFill>
                  <a:schemeClr val="bg1"/>
                </a:solidFill>
                <a:latin typeface="Lantinghei SC Demibold" panose="02000000000000000000" pitchFamily="2" charset="-122"/>
                <a:ea typeface="Lantinghei SC Demibold" panose="02000000000000000000" pitchFamily="2" charset="-122"/>
                <a:cs typeface="Arial" charset="0"/>
              </a:rPr>
              <a:t>280 </a:t>
            </a:r>
            <a:r>
              <a:rPr lang="zh-CN" altLang="en-US" sz="1400" b="1" dirty="0">
                <a:solidFill>
                  <a:schemeClr val="bg1"/>
                </a:solidFill>
                <a:latin typeface="Lantinghei SC Demibold" panose="02000000000000000000" pitchFamily="2" charset="-122"/>
                <a:ea typeface="Lantinghei SC Demibold" panose="02000000000000000000" pitchFamily="2" charset="-122"/>
                <a:cs typeface="Arial" charset="0"/>
              </a:rPr>
              <a:t>成员企业</a:t>
            </a:r>
            <a:r>
              <a:rPr lang="zh-CN" altLang="en-US" sz="1400" dirty="0">
                <a:solidFill>
                  <a:schemeClr val="bg1"/>
                </a:solidFill>
                <a:latin typeface="Lantinghei SC Extralight" panose="02000000000000000000" pitchFamily="2" charset="-122"/>
                <a:ea typeface="Lantinghei SC Extralight" panose="02000000000000000000" pitchFamily="2" charset="-122"/>
                <a:cs typeface="Arial" charset="0"/>
              </a:rPr>
              <a:t>致力于</a:t>
            </a:r>
            <a:r>
              <a:rPr lang="zh-CN" altLang="en-US" sz="1400" b="1" dirty="0">
                <a:solidFill>
                  <a:schemeClr val="bg1"/>
                </a:solidFill>
                <a:latin typeface="Lantinghei SC Demibold" panose="02000000000000000000" pitchFamily="2" charset="-122"/>
                <a:ea typeface="Lantinghei SC Demibold" panose="02000000000000000000" pitchFamily="2" charset="-122"/>
                <a:cs typeface="Arial" charset="0"/>
              </a:rPr>
              <a:t>开源、开放标准及</a:t>
            </a:r>
            <a:r>
              <a:rPr lang="zh-CN" altLang="en-US" sz="1400" b="1" i="1" dirty="0">
                <a:solidFill>
                  <a:schemeClr val="bg1"/>
                </a:solidFill>
                <a:latin typeface="Lantinghei SC Demibold" panose="02000000000000000000" pitchFamily="2" charset="-122"/>
                <a:ea typeface="Lantinghei SC Demibold" panose="02000000000000000000" pitchFamily="2" charset="-122"/>
                <a:cs typeface="Arial" charset="0"/>
              </a:rPr>
              <a:t>开放治理模式。</a:t>
            </a:r>
            <a:endParaRPr lang="en-US" altLang="zh-CN" sz="1400" b="1" i="1" dirty="0">
              <a:solidFill>
                <a:schemeClr val="bg1"/>
              </a:solidFill>
              <a:latin typeface="Lantinghei SC Demibold" panose="02000000000000000000" pitchFamily="2" charset="-122"/>
              <a:ea typeface="Lantinghei SC Demibold" panose="02000000000000000000" pitchFamily="2" charset="-122"/>
              <a:cs typeface="Arial" charset="0"/>
            </a:endParaRPr>
          </a:p>
          <a:p>
            <a:pPr>
              <a:lnSpc>
                <a:spcPct val="150000"/>
              </a:lnSpc>
            </a:pPr>
            <a:endParaRPr kumimoji="1" lang="zh-CN" altLang="en-US" sz="14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590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AB4B092A-434A-1848-9E5E-BAAFC36130F8}"/>
              </a:ext>
            </a:extLst>
          </p:cNvPr>
          <p:cNvSpPr>
            <a:spLocks noGrp="1"/>
          </p:cNvSpPr>
          <p:nvPr>
            <p:ph type="body" sz="quarter" idx="13"/>
          </p:nvPr>
        </p:nvSpPr>
        <p:spPr/>
        <p:txBody>
          <a:bodyPr/>
          <a:lstStyle/>
          <a:p>
            <a:r>
              <a:rPr lang="en-US" altLang="zh-CN" dirty="0"/>
              <a:t>IBM</a:t>
            </a:r>
            <a:r>
              <a:rPr lang="zh-CN" altLang="en-US" dirty="0"/>
              <a:t>区块链团队致力于为客户提供端到端的服务</a:t>
            </a:r>
            <a:endParaRPr lang="en-US" dirty="0"/>
          </a:p>
        </p:txBody>
      </p:sp>
      <p:sp>
        <p:nvSpPr>
          <p:cNvPr id="3" name="Rounded Rectangle 15">
            <a:extLst>
              <a:ext uri="{FF2B5EF4-FFF2-40B4-BE49-F238E27FC236}">
                <a16:creationId xmlns:a16="http://schemas.microsoft.com/office/drawing/2014/main" id="{C0D3DDF3-CA8A-0641-B176-D390A430C563}"/>
              </a:ext>
            </a:extLst>
          </p:cNvPr>
          <p:cNvSpPr/>
          <p:nvPr/>
        </p:nvSpPr>
        <p:spPr>
          <a:xfrm>
            <a:off x="2151110" y="2683673"/>
            <a:ext cx="6763322" cy="2083969"/>
          </a:xfrm>
          <a:prstGeom prst="roundRect">
            <a:avLst>
              <a:gd name="adj" fmla="val 3690"/>
            </a:avLst>
          </a:prstGeom>
          <a:solidFill>
            <a:schemeClr val="accent6">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 name="Rectangle: Rounded Corners 6">
            <a:extLst>
              <a:ext uri="{FF2B5EF4-FFF2-40B4-BE49-F238E27FC236}">
                <a16:creationId xmlns:a16="http://schemas.microsoft.com/office/drawing/2014/main" id="{B76114A2-EB3A-674C-96D7-F3B1130CFF4A}"/>
              </a:ext>
            </a:extLst>
          </p:cNvPr>
          <p:cNvSpPr/>
          <p:nvPr/>
        </p:nvSpPr>
        <p:spPr>
          <a:xfrm>
            <a:off x="2298560" y="3536649"/>
            <a:ext cx="6517449" cy="1077217"/>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rgbClr val="C5DEFF"/>
              </a:solidFill>
            </a:endParaRPr>
          </a:p>
        </p:txBody>
      </p:sp>
      <p:sp>
        <p:nvSpPr>
          <p:cNvPr id="5" name="Rounded Rectangle 28">
            <a:extLst>
              <a:ext uri="{FF2B5EF4-FFF2-40B4-BE49-F238E27FC236}">
                <a16:creationId xmlns:a16="http://schemas.microsoft.com/office/drawing/2014/main" id="{DAC90483-87AD-5F4A-9EEB-C7B4CD66548E}"/>
              </a:ext>
            </a:extLst>
          </p:cNvPr>
          <p:cNvSpPr/>
          <p:nvPr/>
        </p:nvSpPr>
        <p:spPr>
          <a:xfrm>
            <a:off x="2155608" y="1787674"/>
            <a:ext cx="6739915" cy="820199"/>
          </a:xfrm>
          <a:prstGeom prst="roundRect">
            <a:avLst>
              <a:gd name="adj" fmla="val 3690"/>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C5DEFF"/>
              </a:solidFill>
            </a:endParaRPr>
          </a:p>
        </p:txBody>
      </p:sp>
      <p:sp>
        <p:nvSpPr>
          <p:cNvPr id="6" name="TextBox 29">
            <a:extLst>
              <a:ext uri="{FF2B5EF4-FFF2-40B4-BE49-F238E27FC236}">
                <a16:creationId xmlns:a16="http://schemas.microsoft.com/office/drawing/2014/main" id="{A03DA05C-C91E-6646-AA8E-B95F071AA49A}"/>
              </a:ext>
            </a:extLst>
          </p:cNvPr>
          <p:cNvSpPr txBox="1"/>
          <p:nvPr/>
        </p:nvSpPr>
        <p:spPr>
          <a:xfrm>
            <a:off x="2805358" y="2046937"/>
            <a:ext cx="1005403" cy="338554"/>
          </a:xfrm>
          <a:prstGeom prst="rect">
            <a:avLst/>
          </a:prstGeom>
          <a:noFill/>
        </p:spPr>
        <p:txBody>
          <a:bodyPr wrap="none" rtlCol="0">
            <a:spAutoFit/>
          </a:bodyPr>
          <a:lstStyle/>
          <a:p>
            <a:r>
              <a:rPr lang="zh-CN" altLang="en-US" sz="1600" dirty="0">
                <a:solidFill>
                  <a:schemeClr val="accent4"/>
                </a:solidFill>
                <a:latin typeface="Lantinghei SC Demibold" panose="02000000000000000000" pitchFamily="2" charset="-122"/>
                <a:ea typeface="Lantinghei SC Demibold" panose="02000000000000000000" pitchFamily="2" charset="-122"/>
              </a:rPr>
              <a:t>解决方案</a:t>
            </a:r>
            <a:endParaRPr lang="en-US" sz="1600" dirty="0">
              <a:solidFill>
                <a:schemeClr val="accent4"/>
              </a:solidFill>
              <a:latin typeface="Lantinghei SC Demibold" panose="02000000000000000000" pitchFamily="2" charset="-122"/>
              <a:ea typeface="Lantinghei SC Demibold" panose="02000000000000000000" pitchFamily="2" charset="-122"/>
            </a:endParaRPr>
          </a:p>
        </p:txBody>
      </p:sp>
      <p:sp>
        <p:nvSpPr>
          <p:cNvPr id="7" name="Rounded Rectangle 13">
            <a:extLst>
              <a:ext uri="{FF2B5EF4-FFF2-40B4-BE49-F238E27FC236}">
                <a16:creationId xmlns:a16="http://schemas.microsoft.com/office/drawing/2014/main" id="{2B070729-6F89-F34D-B8F8-63CE8E323876}"/>
              </a:ext>
            </a:extLst>
          </p:cNvPr>
          <p:cNvSpPr/>
          <p:nvPr/>
        </p:nvSpPr>
        <p:spPr>
          <a:xfrm>
            <a:off x="490321" y="894324"/>
            <a:ext cx="1564817" cy="3873317"/>
          </a:xfrm>
          <a:prstGeom prst="roundRect">
            <a:avLst>
              <a:gd name="adj" fmla="val 3690"/>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C5DEFF"/>
              </a:solidFill>
            </a:endParaRPr>
          </a:p>
        </p:txBody>
      </p:sp>
      <p:sp>
        <p:nvSpPr>
          <p:cNvPr id="8" name="TextBox 14">
            <a:extLst>
              <a:ext uri="{FF2B5EF4-FFF2-40B4-BE49-F238E27FC236}">
                <a16:creationId xmlns:a16="http://schemas.microsoft.com/office/drawing/2014/main" id="{1F724F75-D638-044E-9149-0A16A0A33C53}"/>
              </a:ext>
            </a:extLst>
          </p:cNvPr>
          <p:cNvSpPr txBox="1"/>
          <p:nvPr/>
        </p:nvSpPr>
        <p:spPr>
          <a:xfrm>
            <a:off x="949562" y="1625361"/>
            <a:ext cx="646332" cy="369332"/>
          </a:xfrm>
          <a:prstGeom prst="rect">
            <a:avLst/>
          </a:prstGeom>
          <a:noFill/>
        </p:spPr>
        <p:txBody>
          <a:bodyPr wrap="none" rtlCol="0">
            <a:spAutoFit/>
          </a:bodyPr>
          <a:lstStyle/>
          <a:p>
            <a:pPr algn="ctr"/>
            <a:r>
              <a:rPr lang="zh-CN" altLang="en-US" b="1" dirty="0">
                <a:solidFill>
                  <a:schemeClr val="accent4"/>
                </a:solidFill>
                <a:latin typeface="Lantinghei SC Demibold" panose="02000000000000000000" pitchFamily="2" charset="-122"/>
                <a:ea typeface="Lantinghei SC Demibold" panose="02000000000000000000" pitchFamily="2" charset="-122"/>
              </a:rPr>
              <a:t>服务</a:t>
            </a:r>
            <a:endParaRPr lang="en-US" b="1" dirty="0">
              <a:solidFill>
                <a:schemeClr val="accent4"/>
              </a:solidFill>
              <a:latin typeface="Lantinghei SC Demibold" panose="02000000000000000000" pitchFamily="2" charset="-122"/>
              <a:ea typeface="Lantinghei SC Demibold" panose="02000000000000000000" pitchFamily="2" charset="-122"/>
            </a:endParaRPr>
          </a:p>
        </p:txBody>
      </p:sp>
      <p:sp>
        <p:nvSpPr>
          <p:cNvPr id="9" name="Rounded Rectangle 26">
            <a:extLst>
              <a:ext uri="{FF2B5EF4-FFF2-40B4-BE49-F238E27FC236}">
                <a16:creationId xmlns:a16="http://schemas.microsoft.com/office/drawing/2014/main" id="{AAA96F2E-5147-F241-81DF-E4325648FA51}"/>
              </a:ext>
            </a:extLst>
          </p:cNvPr>
          <p:cNvSpPr/>
          <p:nvPr/>
        </p:nvSpPr>
        <p:spPr>
          <a:xfrm>
            <a:off x="2155608" y="907966"/>
            <a:ext cx="6739915" cy="803908"/>
          </a:xfrm>
          <a:prstGeom prst="roundRect">
            <a:avLst>
              <a:gd name="adj" fmla="val 3690"/>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C5DEFF"/>
              </a:solidFill>
            </a:endParaRPr>
          </a:p>
        </p:txBody>
      </p:sp>
      <p:sp>
        <p:nvSpPr>
          <p:cNvPr id="10" name="TextBox 27">
            <a:extLst>
              <a:ext uri="{FF2B5EF4-FFF2-40B4-BE49-F238E27FC236}">
                <a16:creationId xmlns:a16="http://schemas.microsoft.com/office/drawing/2014/main" id="{FC14C282-9508-6D43-ACFD-192DCEAF7012}"/>
              </a:ext>
            </a:extLst>
          </p:cNvPr>
          <p:cNvSpPr txBox="1"/>
          <p:nvPr/>
        </p:nvSpPr>
        <p:spPr>
          <a:xfrm>
            <a:off x="2805358" y="1123829"/>
            <a:ext cx="1005403" cy="338554"/>
          </a:xfrm>
          <a:prstGeom prst="rect">
            <a:avLst/>
          </a:prstGeom>
          <a:noFill/>
        </p:spPr>
        <p:txBody>
          <a:bodyPr wrap="none" rtlCol="0">
            <a:spAutoFit/>
          </a:bodyPr>
          <a:lstStyle/>
          <a:p>
            <a:r>
              <a:rPr lang="zh-CN" altLang="en-US" sz="1600" dirty="0">
                <a:solidFill>
                  <a:schemeClr val="accent4"/>
                </a:solidFill>
                <a:latin typeface="Lantinghei SC Demibold" panose="02000000000000000000" pitchFamily="2" charset="-122"/>
                <a:ea typeface="Lantinghei SC Demibold" panose="02000000000000000000" pitchFamily="2" charset="-122"/>
              </a:rPr>
              <a:t>生态系统</a:t>
            </a:r>
            <a:endParaRPr lang="en-US" sz="1600" dirty="0">
              <a:solidFill>
                <a:schemeClr val="accent4"/>
              </a:solidFill>
              <a:latin typeface="Lantinghei SC Demibold" panose="02000000000000000000" pitchFamily="2" charset="-122"/>
              <a:ea typeface="Lantinghei SC Demibold" panose="02000000000000000000" pitchFamily="2" charset="-122"/>
            </a:endParaRPr>
          </a:p>
        </p:txBody>
      </p:sp>
      <p:sp>
        <p:nvSpPr>
          <p:cNvPr id="11" name="TextBox 23">
            <a:extLst>
              <a:ext uri="{FF2B5EF4-FFF2-40B4-BE49-F238E27FC236}">
                <a16:creationId xmlns:a16="http://schemas.microsoft.com/office/drawing/2014/main" id="{159F5903-8BD1-374B-89F2-BE3E896B3019}"/>
              </a:ext>
            </a:extLst>
          </p:cNvPr>
          <p:cNvSpPr txBox="1"/>
          <p:nvPr/>
        </p:nvSpPr>
        <p:spPr>
          <a:xfrm>
            <a:off x="2805359" y="2953327"/>
            <a:ext cx="1648208" cy="338554"/>
          </a:xfrm>
          <a:prstGeom prst="rect">
            <a:avLst/>
          </a:prstGeom>
          <a:noFill/>
        </p:spPr>
        <p:txBody>
          <a:bodyPr wrap="none" rtlCol="0">
            <a:spAutoFit/>
          </a:bodyPr>
          <a:lstStyle/>
          <a:p>
            <a:r>
              <a:rPr lang="en-US" sz="1600" dirty="0">
                <a:solidFill>
                  <a:schemeClr val="accent4"/>
                </a:solidFill>
                <a:latin typeface="Lantinghei SC Demibold" panose="02000000000000000000" pitchFamily="2" charset="-122"/>
                <a:ea typeface="Lantinghei SC Demibold" panose="02000000000000000000" pitchFamily="2" charset="-122"/>
              </a:rPr>
              <a:t>IBM</a:t>
            </a:r>
            <a:r>
              <a:rPr lang="zh-CN" altLang="en-US" sz="1600" dirty="0">
                <a:solidFill>
                  <a:schemeClr val="accent4"/>
                </a:solidFill>
                <a:latin typeface="Lantinghei SC Demibold" panose="02000000000000000000" pitchFamily="2" charset="-122"/>
                <a:ea typeface="Lantinghei SC Demibold" panose="02000000000000000000" pitchFamily="2" charset="-122"/>
              </a:rPr>
              <a:t>区块链平台</a:t>
            </a:r>
            <a:endParaRPr lang="en-US" sz="1600" dirty="0">
              <a:solidFill>
                <a:schemeClr val="accent4"/>
              </a:solidFill>
              <a:latin typeface="Lantinghei SC Demibold" panose="02000000000000000000" pitchFamily="2" charset="-122"/>
              <a:ea typeface="Lantinghei SC Demibold" panose="02000000000000000000" pitchFamily="2" charset="-122"/>
            </a:endParaRPr>
          </a:p>
        </p:txBody>
      </p:sp>
      <p:sp>
        <p:nvSpPr>
          <p:cNvPr id="12" name="Rectangle 1">
            <a:extLst>
              <a:ext uri="{FF2B5EF4-FFF2-40B4-BE49-F238E27FC236}">
                <a16:creationId xmlns:a16="http://schemas.microsoft.com/office/drawing/2014/main" id="{6EDA3348-75AA-1E4D-ACB6-BFFE3893DDC4}"/>
              </a:ext>
            </a:extLst>
          </p:cNvPr>
          <p:cNvSpPr/>
          <p:nvPr/>
        </p:nvSpPr>
        <p:spPr>
          <a:xfrm>
            <a:off x="542381" y="2153084"/>
            <a:ext cx="1466825" cy="1938992"/>
          </a:xfrm>
          <a:prstGeom prst="rect">
            <a:avLst/>
          </a:prstGeom>
          <a:noFill/>
        </p:spPr>
        <p:txBody>
          <a:bodyPr wrap="square">
            <a:spAutoFit/>
          </a:bodyPr>
          <a:lstStyle/>
          <a:p>
            <a:pPr algn="ctr"/>
            <a:r>
              <a:rPr lang="en-US" altLang="zh-CN" sz="1200" dirty="0">
                <a:solidFill>
                  <a:schemeClr val="tx2"/>
                </a:solidFill>
                <a:latin typeface="Lantinghei SC Demibold" panose="02000000000000000000" pitchFamily="2" charset="-122"/>
                <a:ea typeface="Lantinghei SC Demibold" panose="02000000000000000000" pitchFamily="2" charset="-122"/>
                <a:cs typeface="Arial" charset="0"/>
              </a:rPr>
              <a:t>IBM</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区块链团队与客户共同协作，实现从项目构思到实施落地的全方位赋能。深厚的行业背景、专业的人才及资源储备将助力客户加速构建具备企业级安全及运营能力的区块链网络。</a:t>
            </a:r>
            <a:endParaRPr lang="en-US" sz="1200" dirty="0">
              <a:solidFill>
                <a:schemeClr val="tx2"/>
              </a:solidFill>
              <a:latin typeface="Lantinghei SC Demibold" panose="02000000000000000000" pitchFamily="2" charset="-122"/>
              <a:ea typeface="Lantinghei SC Demibold" panose="02000000000000000000" pitchFamily="2" charset="-122"/>
              <a:cs typeface="Arial" charset="0"/>
            </a:endParaRPr>
          </a:p>
        </p:txBody>
      </p:sp>
      <p:sp>
        <p:nvSpPr>
          <p:cNvPr id="13" name="Rectangle 2">
            <a:extLst>
              <a:ext uri="{FF2B5EF4-FFF2-40B4-BE49-F238E27FC236}">
                <a16:creationId xmlns:a16="http://schemas.microsoft.com/office/drawing/2014/main" id="{251C4504-229E-0A45-B611-0C3C01D5A41F}"/>
              </a:ext>
            </a:extLst>
          </p:cNvPr>
          <p:cNvSpPr/>
          <p:nvPr/>
        </p:nvSpPr>
        <p:spPr>
          <a:xfrm>
            <a:off x="4828486" y="1057251"/>
            <a:ext cx="3987524" cy="461665"/>
          </a:xfrm>
          <a:prstGeom prst="rect">
            <a:avLst/>
          </a:prstGeom>
          <a:noFill/>
        </p:spPr>
        <p:txBody>
          <a:bodyPr wrap="square">
            <a:spAutoFit/>
          </a:bodyPr>
          <a:lstStyle/>
          <a:p>
            <a:r>
              <a:rPr lang="en-US" altLang="zh-CN" sz="1200" dirty="0">
                <a:solidFill>
                  <a:schemeClr val="tx2"/>
                </a:solidFill>
                <a:latin typeface="Lantinghei SC Demibold" panose="02000000000000000000" pitchFamily="2" charset="-122"/>
                <a:ea typeface="Lantinghei SC Demibold" panose="02000000000000000000" pitchFamily="2" charset="-122"/>
                <a:cs typeface="Arial" charset="0"/>
              </a:rPr>
              <a:t>IBM</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利用</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自身</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多元化的生态系统，</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帮助客户</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发展战略合作伙伴关系，创造竞争</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优势</a:t>
            </a:r>
            <a:endParaRPr lang="en-US" sz="1200" dirty="0">
              <a:solidFill>
                <a:schemeClr val="tx2"/>
              </a:solidFill>
              <a:latin typeface="Lantinghei SC Demibold" panose="02000000000000000000" pitchFamily="2" charset="-122"/>
              <a:ea typeface="Lantinghei SC Demibold" panose="02000000000000000000" pitchFamily="2" charset="-122"/>
              <a:cs typeface="Arial" charset="0"/>
            </a:endParaRPr>
          </a:p>
        </p:txBody>
      </p:sp>
      <p:sp>
        <p:nvSpPr>
          <p:cNvPr id="14" name="Rectangle 3">
            <a:extLst>
              <a:ext uri="{FF2B5EF4-FFF2-40B4-BE49-F238E27FC236}">
                <a16:creationId xmlns:a16="http://schemas.microsoft.com/office/drawing/2014/main" id="{55133A0F-90EF-7B45-8A3F-1FEE5BB1ED76}"/>
              </a:ext>
            </a:extLst>
          </p:cNvPr>
          <p:cNvSpPr/>
          <p:nvPr/>
        </p:nvSpPr>
        <p:spPr>
          <a:xfrm>
            <a:off x="4828486" y="1943691"/>
            <a:ext cx="3987524" cy="461665"/>
          </a:xfrm>
          <a:prstGeom prst="rect">
            <a:avLst/>
          </a:prstGeom>
          <a:noFill/>
        </p:spPr>
        <p:txBody>
          <a:bodyPr wrap="square">
            <a:spAutoFit/>
          </a:bodyPr>
          <a:lstStyle/>
          <a:p>
            <a:r>
              <a:rPr lang="en-US" altLang="zh-CN" sz="1200" dirty="0">
                <a:solidFill>
                  <a:schemeClr val="tx2"/>
                </a:solidFill>
                <a:latin typeface="Lantinghei SC Demibold" panose="02000000000000000000" pitchFamily="2" charset="-122"/>
                <a:ea typeface="Lantinghei SC Demibold" panose="02000000000000000000" pitchFamily="2" charset="-122"/>
                <a:cs typeface="Arial" charset="0"/>
              </a:rPr>
              <a:t>IBM</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帮助客户</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通过构建</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或</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加入新的业务网络和应用程序来解决关键的行业挑战</a:t>
            </a:r>
            <a:endParaRPr lang="en-US" sz="1200" dirty="0">
              <a:solidFill>
                <a:schemeClr val="tx2"/>
              </a:solidFill>
              <a:latin typeface="Lantinghei SC Demibold" panose="02000000000000000000" pitchFamily="2" charset="-122"/>
              <a:ea typeface="Lantinghei SC Demibold" panose="02000000000000000000" pitchFamily="2" charset="-122"/>
              <a:cs typeface="Arial" charset="0"/>
            </a:endParaRPr>
          </a:p>
        </p:txBody>
      </p:sp>
      <p:sp>
        <p:nvSpPr>
          <p:cNvPr id="15" name="Rectangle 4">
            <a:extLst>
              <a:ext uri="{FF2B5EF4-FFF2-40B4-BE49-F238E27FC236}">
                <a16:creationId xmlns:a16="http://schemas.microsoft.com/office/drawing/2014/main" id="{9C16B3C5-F29E-8841-9D1D-2CCF6C563A16}"/>
              </a:ext>
            </a:extLst>
          </p:cNvPr>
          <p:cNvSpPr/>
          <p:nvPr/>
        </p:nvSpPr>
        <p:spPr>
          <a:xfrm>
            <a:off x="4827167" y="2864083"/>
            <a:ext cx="3988843" cy="461665"/>
          </a:xfrm>
          <a:prstGeom prst="rect">
            <a:avLst/>
          </a:prstGeom>
          <a:noFill/>
        </p:spPr>
        <p:txBody>
          <a:bodyPr wrap="square">
            <a:spAutoFit/>
          </a:bodyPr>
          <a:lstStyle/>
          <a:p>
            <a:r>
              <a:rPr lang="en-US" altLang="zh-CN" sz="1200" dirty="0">
                <a:solidFill>
                  <a:schemeClr val="tx2"/>
                </a:solidFill>
                <a:latin typeface="Lantinghei SC Demibold" panose="02000000000000000000" pitchFamily="2" charset="-122"/>
                <a:ea typeface="Lantinghei SC Demibold" panose="02000000000000000000" pitchFamily="2" charset="-122"/>
                <a:cs typeface="Arial" charset="0"/>
              </a:rPr>
              <a:t>IBM</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帮助客户</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在</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复杂、多样的</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环境中构建</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运营和发展区块链网络</a:t>
            </a:r>
            <a:endParaRPr lang="en-US" sz="1200" dirty="0">
              <a:solidFill>
                <a:schemeClr val="tx2"/>
              </a:solidFill>
              <a:latin typeface="Lantinghei SC Demibold" panose="02000000000000000000" pitchFamily="2" charset="-122"/>
              <a:ea typeface="Lantinghei SC Demibold" panose="02000000000000000000" pitchFamily="2" charset="-122"/>
              <a:cs typeface="Arial" charset="0"/>
            </a:endParaRPr>
          </a:p>
        </p:txBody>
      </p:sp>
      <p:sp>
        <p:nvSpPr>
          <p:cNvPr id="16" name="Rectangle 5">
            <a:extLst>
              <a:ext uri="{FF2B5EF4-FFF2-40B4-BE49-F238E27FC236}">
                <a16:creationId xmlns:a16="http://schemas.microsoft.com/office/drawing/2014/main" id="{2D1C148E-94F7-3447-8288-FDCD5A66BDC6}"/>
              </a:ext>
            </a:extLst>
          </p:cNvPr>
          <p:cNvSpPr/>
          <p:nvPr/>
        </p:nvSpPr>
        <p:spPr>
          <a:xfrm>
            <a:off x="4809209" y="3755882"/>
            <a:ext cx="3887117" cy="646331"/>
          </a:xfrm>
          <a:prstGeom prst="rect">
            <a:avLst/>
          </a:prstGeom>
          <a:noFill/>
        </p:spPr>
        <p:txBody>
          <a:bodyPr wrap="square">
            <a:spAutoFit/>
          </a:bodyPr>
          <a:lstStyle/>
          <a:p>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作为Hyperledger的创始人</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及</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首席成员</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之一</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，IBM</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将持续</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致力于</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区块链的</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开源，</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开放标准</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标准和</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开放</a:t>
            </a:r>
            <a:r>
              <a:rPr lang="zh-CN" altLang="zh-CN" sz="1200" dirty="0">
                <a:solidFill>
                  <a:schemeClr val="tx2"/>
                </a:solidFill>
                <a:latin typeface="Lantinghei SC Demibold" panose="02000000000000000000" pitchFamily="2" charset="-122"/>
                <a:ea typeface="Lantinghei SC Demibold" panose="02000000000000000000" pitchFamily="2" charset="-122"/>
                <a:cs typeface="Arial" charset="0"/>
              </a:rPr>
              <a:t>治理</a:t>
            </a:r>
            <a:r>
              <a:rPr lang="zh-CN" altLang="en-US" sz="1200" dirty="0">
                <a:solidFill>
                  <a:schemeClr val="tx2"/>
                </a:solidFill>
                <a:latin typeface="Lantinghei SC Demibold" panose="02000000000000000000" pitchFamily="2" charset="-122"/>
                <a:ea typeface="Lantinghei SC Demibold" panose="02000000000000000000" pitchFamily="2" charset="-122"/>
                <a:cs typeface="Arial" charset="0"/>
              </a:rPr>
              <a:t>模式，推动区块链的跨行业、多场景落地</a:t>
            </a:r>
            <a:endParaRPr lang="en-US" sz="1200" dirty="0">
              <a:solidFill>
                <a:schemeClr val="tx2"/>
              </a:solidFill>
              <a:latin typeface="Lantinghei SC Demibold" panose="02000000000000000000" pitchFamily="2" charset="-122"/>
              <a:ea typeface="Lantinghei SC Demibold" panose="02000000000000000000" pitchFamily="2" charset="-122"/>
              <a:cs typeface="Arial" charset="0"/>
            </a:endParaRPr>
          </a:p>
        </p:txBody>
      </p:sp>
      <p:pic>
        <p:nvPicPr>
          <p:cNvPr id="17" name="Picture 67" descr="icons-01.png">
            <a:extLst>
              <a:ext uri="{FF2B5EF4-FFF2-40B4-BE49-F238E27FC236}">
                <a16:creationId xmlns:a16="http://schemas.microsoft.com/office/drawing/2014/main" id="{606F9FEE-9CA1-2543-B183-8FAAE26328D2}"/>
              </a:ext>
            </a:extLst>
          </p:cNvPr>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2298561" y="1052000"/>
            <a:ext cx="457141" cy="457141"/>
          </a:xfrm>
          <a:prstGeom prst="rect">
            <a:avLst/>
          </a:prstGeom>
        </p:spPr>
      </p:pic>
      <p:pic>
        <p:nvPicPr>
          <p:cNvPr id="18" name="Picture 68" descr="icons-03.png">
            <a:extLst>
              <a:ext uri="{FF2B5EF4-FFF2-40B4-BE49-F238E27FC236}">
                <a16:creationId xmlns:a16="http://schemas.microsoft.com/office/drawing/2014/main" id="{7EDB5148-5833-BF46-9964-81BE63125F72}"/>
              </a:ext>
            </a:extLst>
          </p:cNvPr>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318276" y="2905770"/>
            <a:ext cx="417710" cy="417710"/>
          </a:xfrm>
          <a:prstGeom prst="rect">
            <a:avLst/>
          </a:prstGeom>
        </p:spPr>
      </p:pic>
      <p:pic>
        <p:nvPicPr>
          <p:cNvPr id="19" name="Picture 69">
            <a:extLst>
              <a:ext uri="{FF2B5EF4-FFF2-40B4-BE49-F238E27FC236}">
                <a16:creationId xmlns:a16="http://schemas.microsoft.com/office/drawing/2014/main" id="{CFF51F25-F212-3A4A-B312-AE8A55840DEE}"/>
              </a:ext>
            </a:extLst>
          </p:cNvPr>
          <p:cNvPicPr>
            <a:picLocks noChangeAspect="1"/>
          </p:cNvPicPr>
          <p:nvPr/>
        </p:nvPicPr>
        <p:blipFill>
          <a:blip r:embed="rId6">
            <a:alphaModFix/>
            <a:duotone>
              <a:prstClr val="black"/>
              <a:schemeClr val="accent4">
                <a:tint val="45000"/>
                <a:satMod val="400000"/>
              </a:schemeClr>
            </a:duotone>
            <a:lum bright="-40000"/>
            <a:extLst>
              <a:ext uri="{28A0092B-C50C-407E-A947-70E740481C1C}">
                <a14:useLocalDpi xmlns:a14="http://schemas.microsoft.com/office/drawing/2010/main"/>
              </a:ext>
            </a:extLst>
          </a:blip>
          <a:stretch>
            <a:fillRect/>
          </a:stretch>
        </p:blipFill>
        <p:spPr>
          <a:xfrm>
            <a:off x="1088721" y="1019384"/>
            <a:ext cx="368014" cy="407484"/>
          </a:xfrm>
          <a:prstGeom prst="rect">
            <a:avLst/>
          </a:prstGeom>
          <a:noFill/>
        </p:spPr>
      </p:pic>
      <p:pic>
        <p:nvPicPr>
          <p:cNvPr id="20" name="Picture 71">
            <a:extLst>
              <a:ext uri="{FF2B5EF4-FFF2-40B4-BE49-F238E27FC236}">
                <a16:creationId xmlns:a16="http://schemas.microsoft.com/office/drawing/2014/main" id="{A6D6B2A5-619A-9447-8A03-39B63B7B5EF1}"/>
              </a:ext>
            </a:extLst>
          </p:cNvPr>
          <p:cNvPicPr>
            <a:picLocks noChangeAspect="1"/>
          </p:cNvPicPr>
          <p:nvPr/>
        </p:nvPicPr>
        <p:blipFill>
          <a:blip r:embed="rId7">
            <a:duotone>
              <a:prstClr val="black"/>
              <a:schemeClr val="accent4">
                <a:tint val="45000"/>
                <a:satMod val="400000"/>
              </a:schemeClr>
            </a:duotone>
            <a:lum bright="-40000"/>
            <a:extLst>
              <a:ext uri="{28A0092B-C50C-407E-A947-70E740481C1C}">
                <a14:useLocalDpi xmlns:a14="http://schemas.microsoft.com/office/drawing/2010/main"/>
              </a:ext>
            </a:extLst>
          </a:blip>
          <a:stretch>
            <a:fillRect/>
          </a:stretch>
        </p:blipFill>
        <p:spPr>
          <a:xfrm>
            <a:off x="2315618" y="2027270"/>
            <a:ext cx="380646" cy="380646"/>
          </a:xfrm>
          <a:prstGeom prst="rect">
            <a:avLst/>
          </a:prstGeom>
        </p:spPr>
      </p:pic>
      <p:pic>
        <p:nvPicPr>
          <p:cNvPr id="21" name="Picture 2" descr="mage result for hyperledger">
            <a:extLst>
              <a:ext uri="{FF2B5EF4-FFF2-40B4-BE49-F238E27FC236}">
                <a16:creationId xmlns:a16="http://schemas.microsoft.com/office/drawing/2014/main" id="{960540E1-BE92-3D46-834E-1CA435709FD1}"/>
              </a:ext>
            </a:extLst>
          </p:cNvPr>
          <p:cNvPicPr>
            <a:picLocks noChangeAspect="1" noChangeArrowheads="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a:ext>
            </a:extLst>
          </a:blip>
          <a:srcRect t="-4006"/>
          <a:stretch/>
        </p:blipFill>
        <p:spPr bwMode="auto">
          <a:xfrm>
            <a:off x="2876997" y="3865649"/>
            <a:ext cx="1303129" cy="3799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7">
            <a:extLst>
              <a:ext uri="{FF2B5EF4-FFF2-40B4-BE49-F238E27FC236}">
                <a16:creationId xmlns:a16="http://schemas.microsoft.com/office/drawing/2014/main" id="{54A1030B-79E8-8646-8EF6-C9A5309C4A01}"/>
              </a:ext>
            </a:extLst>
          </p:cNvPr>
          <p:cNvPicPr>
            <a:picLocks noChangeAspect="1"/>
          </p:cNvPicPr>
          <p:nvPr/>
        </p:nvPicPr>
        <p:blipFill rotWithShape="1">
          <a:blip r:embed="rId9" cstate="print">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rcRect/>
          <a:stretch/>
        </p:blipFill>
        <p:spPr>
          <a:xfrm>
            <a:off x="2329749" y="3838954"/>
            <a:ext cx="516060" cy="472604"/>
          </a:xfrm>
          <a:prstGeom prst="rect">
            <a:avLst/>
          </a:prstGeom>
        </p:spPr>
      </p:pic>
    </p:spTree>
    <p:extLst>
      <p:ext uri="{BB962C8B-B14F-4D97-AF65-F5344CB8AC3E}">
        <p14:creationId xmlns:p14="http://schemas.microsoft.com/office/powerpoint/2010/main" val="3465110323"/>
      </p:ext>
    </p:extLst>
  </p:cSld>
  <p:clrMapOvr>
    <a:masterClrMapping/>
  </p:clrMapOvr>
</p:sld>
</file>

<file path=ppt/theme/theme1.xml><?xml version="1.0" encoding="utf-8"?>
<a:theme xmlns:a="http://schemas.openxmlformats.org/drawingml/2006/main" name="7588_IBM_Blockchain_MasterTemplate_101017">
  <a:themeElements>
    <a:clrScheme name="Custom 4">
      <a:dk1>
        <a:sysClr val="windowText" lastClr="000000"/>
      </a:dk1>
      <a:lt1>
        <a:sysClr val="window" lastClr="FFFFFF"/>
      </a:lt1>
      <a:dk2>
        <a:srgbClr val="003BC9"/>
      </a:dk2>
      <a:lt2>
        <a:srgbClr val="FFFFFF"/>
      </a:lt2>
      <a:accent1>
        <a:srgbClr val="272727"/>
      </a:accent1>
      <a:accent2>
        <a:srgbClr val="5FC8F1"/>
      </a:accent2>
      <a:accent3>
        <a:srgbClr val="C6C6C6"/>
      </a:accent3>
      <a:accent4>
        <a:srgbClr val="0064FF"/>
      </a:accent4>
      <a:accent5>
        <a:srgbClr val="626262"/>
      </a:accent5>
      <a:accent6>
        <a:srgbClr val="EAEAEA"/>
      </a:accent6>
      <a:hlink>
        <a:srgbClr val="5FC8F1"/>
      </a:hlink>
      <a:folHlink>
        <a:srgbClr val="8C8C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_Think_2018_Template" id="{DEDEDB99-4D94-7540-9AEC-C1D5D192657B}" vid="{E68EA592-0BA5-BB47-BFF8-081227C71F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7588_IBM_Blockchain_MasterTemplate_101017.potx</Template>
  <TotalTime>18741</TotalTime>
  <Words>1518</Words>
  <Application>Microsoft Macintosh PowerPoint</Application>
  <PresentationFormat>全屏显示(16:9)</PresentationFormat>
  <Paragraphs>89</Paragraphs>
  <Slides>9</Slides>
  <Notes>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9</vt:i4>
      </vt:variant>
    </vt:vector>
  </HeadingPairs>
  <TitlesOfParts>
    <vt:vector size="19" baseType="lpstr">
      <vt:lpstr>-apple-system-font</vt:lpstr>
      <vt:lpstr>黑体</vt:lpstr>
      <vt:lpstr>Microsoft YaHei</vt:lpstr>
      <vt:lpstr>Lantinghei SC Demibold</vt:lpstr>
      <vt:lpstr>Lantinghei SC Extralight</vt:lpstr>
      <vt:lpstr>Arial</vt:lpstr>
      <vt:lpstr>IBM Plex Sans</vt:lpstr>
      <vt:lpstr>Impact</vt:lpstr>
      <vt:lpstr>7588_IBM_Blockchain_MasterTemplate_101017</vt:lpstr>
      <vt:lpstr>gry_background_2017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Centerline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Edwards</dc:creator>
  <cp:lastModifiedBy>RUI WANG</cp:lastModifiedBy>
  <cp:revision>410</cp:revision>
  <cp:lastPrinted>2017-11-15T16:05:17Z</cp:lastPrinted>
  <dcterms:created xsi:type="dcterms:W3CDTF">2017-09-20T13:29:04Z</dcterms:created>
  <dcterms:modified xsi:type="dcterms:W3CDTF">2019-12-18T04:19:54Z</dcterms:modified>
</cp:coreProperties>
</file>