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ward Kelly" initials="EK" lastIdx="6" clrIdx="0">
    <p:extLst>
      <p:ext uri="{19B8F6BF-5375-455C-9EA6-DF929625EA0E}">
        <p15:presenceInfo xmlns:p15="http://schemas.microsoft.com/office/powerpoint/2012/main" userId="Edward Kelly" providerId="None"/>
      </p:ext>
    </p:extLst>
  </p:cmAuthor>
  <p:cmAuthor id="2" name="Toby Chapman-Dawe" initials="TC" lastIdx="3" clrIdx="1">
    <p:extLst>
      <p:ext uri="{19B8F6BF-5375-455C-9EA6-DF929625EA0E}">
        <p15:presenceInfo xmlns:p15="http://schemas.microsoft.com/office/powerpoint/2012/main" userId="Toby Chapman-Dawe" providerId="None"/>
      </p:ext>
    </p:extLst>
  </p:cmAuthor>
  <p:cmAuthor id="3" name="Pete Jones" initials="PJ" lastIdx="1" clrIdx="2">
    <p:extLst>
      <p:ext uri="{19B8F6BF-5375-455C-9EA6-DF929625EA0E}">
        <p15:presenceInfo xmlns:p15="http://schemas.microsoft.com/office/powerpoint/2012/main" userId="Pete Jo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5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0841" autoAdjust="0"/>
  </p:normalViewPr>
  <p:slideViewPr>
    <p:cSldViewPr snapToGrid="0">
      <p:cViewPr varScale="1">
        <p:scale>
          <a:sx n="77" d="100"/>
          <a:sy n="77" d="100"/>
        </p:scale>
        <p:origin x="7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D0ED3-11EC-4A95-AA75-FC4B52B26E1A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F2589-1B5F-4B55-A371-A2B8D5B59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Client Name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Fawry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Company Background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Fawry provides financial services to Egyptian consumers and businesses through a pioneering electronic payment network, serving more than 90,000 locations and a range of channels. Its payment gateway is based on proprietary technology that is fully compliant with international security standards. Fawry is headquartered in Cairo, Egypt.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challenge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sustain rapid growth, Fawry wanted to introduce innovative payment services quickly without compromising the rock-solid reliability of its network or jeopardizing data protection and availability.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benefit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IBM Storage solutions, Fawry can accommodate data growth, which is increasing exponentially, and deliver services much faster, freeing up resources to fuel the company’s growth plans.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Pull Quote</a:t>
            </a:r>
          </a:p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</a:t>
            </a:r>
            <a:r>
              <a:rPr lang="en-GB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FlashSystem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solutions give us 35 percent higher storage performance. More responsive systems translate into more responsive services for customers, which lead to higher satisfaction – and loyalty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i="1" dirty="0">
                <a:latin typeface="Arial" charset="0"/>
                <a:cs typeface="Arial" charset="0"/>
              </a:rPr>
              <a:t>—Haytham Abbas, Infrastructure Director, </a:t>
            </a:r>
            <a:r>
              <a:rPr lang="en-US" altLang="en-US" sz="1200" i="1" dirty="0" err="1">
                <a:latin typeface="Arial" charset="0"/>
                <a:cs typeface="Arial" charset="0"/>
              </a:rPr>
              <a:t>Fawry</a:t>
            </a:r>
            <a:endParaRPr lang="en-US" altLang="en-US" sz="1200" i="1" dirty="0">
              <a:latin typeface="Arial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Solution components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IBM®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FlashSystem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® A9000R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Elastic Storage® Server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Storwize® V7000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Spectrum Control™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Spectrum Protect™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Spectrum Scale™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Spectrum Virtualize™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PowerAI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Enterprise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Power® Systems AC922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Db2®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Oracle database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 study Link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https://www.ibm.com/case-studies/fawry-systems-hardware-flashsystem-power-systems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2589-1B5F-4B55-A371-A2B8D5B59C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2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568" y="2406315"/>
            <a:ext cx="8389431" cy="1663004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748" y="4416136"/>
            <a:ext cx="7018319" cy="1954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6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082C875D-B2CA-4015-2E61-057899296509}" type="datetimeFigureOut">
              <a:t>1/14/2019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BC74DAED-263C-BCEE-534C-51A00D448AC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9573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>
          <a:xfrm>
            <a:off x="502920" y="1810969"/>
            <a:ext cx="9052560" cy="5106467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06CE6A9C-881B-888C-5045-B5D1A9D28DBE}" type="datetimeFigureOut">
              <a:t>1/14/2019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2DBECD92-33AB-A71C-1487-2AE09A214AC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39" y="310896"/>
            <a:ext cx="2263141" cy="6606540"/>
          </a:xfrm>
          <a:prstGeom prst="rect">
            <a:avLst/>
          </a:prstGeom>
        </p:spPr>
        <p:txBody>
          <a:bodyPr vert="eaVert" anchor="t"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>
          <a:xfrm>
            <a:off x="502920" y="310896"/>
            <a:ext cx="6618427" cy="660654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5B3933E4-B200-9566-8A59-880636C718AB}" type="datetimeFigureOut">
              <a:t>1/14/2019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CC4C9BCB-DD76-5C62-9B01-AC22050E90D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45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12925"/>
            <a:ext cx="9051925" cy="5130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57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66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5"/>
            <a:ext cx="4449762" cy="5130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12925"/>
            <a:ext cx="4449763" cy="5130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73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66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77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7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9573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0969"/>
            <a:ext cx="9052560" cy="5106467"/>
          </a:xfrm>
          <a:prstGeom prst="rect">
            <a:avLst/>
          </a:prstGeo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73B76EB1-5B98-236C-EB52-70A72E2DA461}" type="datetimeFigureOut">
              <a:t>1/14/2019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EA2DC822-727A-48AB-715C-7961ED8575C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57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1812925"/>
            <a:ext cx="9051925" cy="5130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09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311150"/>
            <a:ext cx="2262188" cy="66325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11150"/>
            <a:ext cx="6637337" cy="66325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75FE0015-1377-4166-B25F-2E055172236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/>
          <a:lstStyle/>
          <a:p>
            <a:fld id="{CC490C45-6327-4CC1-946F-BD4AAED9A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4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02" y="4982307"/>
            <a:ext cx="8553453" cy="1604472"/>
          </a:xfrm>
          <a:prstGeom prst="rect">
            <a:avLst/>
          </a:prstGeom>
        </p:spPr>
        <p:txBody>
          <a:bodyPr anchor="t"/>
          <a:lstStyle>
            <a:lvl1pPr algn="l">
              <a:buNone/>
              <a:defRPr sz="44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02" y="3264407"/>
            <a:ext cx="8553453" cy="170992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502919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2pPr>
            <a:lvl3pPr marL="1005839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3pPr>
            <a:lvl4pPr marL="1508006" indent="0">
              <a:buNone/>
              <a:defRPr sz="3079">
                <a:solidFill>
                  <a:schemeClr val="tx1">
                    <a:tint val="75000"/>
                  </a:schemeClr>
                </a:solidFill>
              </a:defRPr>
            </a:lvl4pPr>
            <a:lvl5pPr marL="2011679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30205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351692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402335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64E4B82B-57D0-8072-992C-1B4E452ACA9B}" type="datetimeFigureOut">
              <a:t>1/14/2019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3200CC31-016B-8163-4638-927EAD252E6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9573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87652"/>
            <a:ext cx="4435754" cy="5129784"/>
          </a:xfrm>
          <a:prstGeom prst="rect">
            <a:avLst/>
          </a:prstGeo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/>
          </p:nvPr>
        </p:nvSpPr>
        <p:spPr>
          <a:xfrm>
            <a:off x="5029200" y="1787652"/>
            <a:ext cx="4526280" cy="5129784"/>
          </a:xfrm>
          <a:prstGeom prst="rect">
            <a:avLst/>
          </a:prstGeo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1916D0D4-B639-6689-C9A8-2B8D329A8571}" type="datetimeFigureOut">
              <a:t>1/14/2019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B99AC28D-9A0A-4842-DCB2-119C86646724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9573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584015"/>
            <a:ext cx="4443801" cy="880613"/>
          </a:xfrm>
          <a:prstGeom prst="rect">
            <a:avLst/>
          </a:prstGeom>
        </p:spPr>
        <p:txBody>
          <a:bodyPr anchor="b"/>
          <a:lstStyle>
            <a:lvl1pPr>
              <a:buNone/>
              <a:defRPr sz="3009" b="1"/>
            </a:lvl1pPr>
            <a:lvl2pPr marL="320">
              <a:buNone/>
              <a:defRPr sz="2376" b="1"/>
            </a:lvl2pPr>
            <a:lvl3pPr marL="160">
              <a:buNone/>
              <a:defRPr sz="2138" b="1"/>
            </a:lvl3pPr>
            <a:lvl4pPr marL="106">
              <a:buNone/>
              <a:defRPr sz="1979" b="1"/>
            </a:lvl4pPr>
            <a:lvl5pPr marL="80">
              <a:buNone/>
              <a:defRPr sz="1979" b="1"/>
            </a:lvl5pPr>
            <a:lvl6pPr marL="64">
              <a:buNone/>
              <a:defRPr sz="1979" b="1"/>
            </a:lvl6pPr>
            <a:lvl7pPr marL="53">
              <a:buNone/>
              <a:defRPr sz="1979" b="1"/>
            </a:lvl7pPr>
            <a:lvl8pPr marL="45">
              <a:buNone/>
              <a:defRPr sz="1979" b="1"/>
            </a:lvl8pPr>
            <a:lvl9pPr marL="40">
              <a:buNone/>
              <a:defRPr sz="1979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108661" y="1584015"/>
            <a:ext cx="4446819" cy="880613"/>
          </a:xfrm>
          <a:prstGeom prst="rect">
            <a:avLst/>
          </a:prstGeom>
        </p:spPr>
        <p:txBody>
          <a:bodyPr anchor="b"/>
          <a:lstStyle>
            <a:lvl1pPr>
              <a:buNone/>
              <a:defRPr sz="3009" b="1"/>
            </a:lvl1pPr>
            <a:lvl2pPr marL="320">
              <a:buNone/>
              <a:defRPr sz="2376" b="1"/>
            </a:lvl2pPr>
            <a:lvl3pPr marL="160">
              <a:buNone/>
              <a:defRPr sz="2138" b="1"/>
            </a:lvl3pPr>
            <a:lvl4pPr marL="106">
              <a:buNone/>
              <a:defRPr sz="1979" b="1"/>
            </a:lvl4pPr>
            <a:lvl5pPr marL="80">
              <a:buNone/>
              <a:defRPr sz="1979" b="1"/>
            </a:lvl5pPr>
            <a:lvl6pPr marL="64">
              <a:buNone/>
              <a:defRPr sz="1979" b="1"/>
            </a:lvl6pPr>
            <a:lvl7pPr marL="53">
              <a:buNone/>
              <a:defRPr sz="1979" b="1"/>
            </a:lvl7pPr>
            <a:lvl8pPr marL="45">
              <a:buNone/>
              <a:defRPr sz="1979" b="1"/>
            </a:lvl8pPr>
            <a:lvl9pPr marL="40">
              <a:buNone/>
              <a:defRPr sz="1979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3"/>
          </p:nvPr>
        </p:nvSpPr>
        <p:spPr>
          <a:xfrm>
            <a:off x="502920" y="2464628"/>
            <a:ext cx="4443801" cy="4477679"/>
          </a:xfrm>
          <a:prstGeom prst="rect">
            <a:avLst/>
          </a:prstGeom>
        </p:spPr>
        <p:txBody>
          <a:bodyPr/>
          <a:lstStyle>
            <a:lvl1pPr>
              <a:defRPr sz="3009"/>
            </a:lvl1pPr>
            <a:lvl2pPr>
              <a:defRPr sz="2376"/>
            </a:lvl2pPr>
            <a:lvl3pPr>
              <a:defRPr sz="2138"/>
            </a:lvl3pPr>
            <a:lvl4pPr>
              <a:defRPr sz="1979"/>
            </a:lvl4pPr>
            <a:lvl5pPr>
              <a:defRPr sz="1979"/>
            </a:lvl5pPr>
            <a:lvl6pPr>
              <a:defRPr sz="1979"/>
            </a:lvl6pPr>
            <a:lvl7pPr>
              <a:defRPr sz="1979"/>
            </a:lvl7pPr>
            <a:lvl8pPr>
              <a:defRPr sz="1979"/>
            </a:lvl8pPr>
            <a:lvl9pPr>
              <a:defRPr sz="1979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/>
          </p:nvPr>
        </p:nvSpPr>
        <p:spPr>
          <a:xfrm>
            <a:off x="5108661" y="2464628"/>
            <a:ext cx="4446819" cy="4477679"/>
          </a:xfrm>
          <a:prstGeom prst="rect">
            <a:avLst/>
          </a:prstGeom>
        </p:spPr>
        <p:txBody>
          <a:bodyPr/>
          <a:lstStyle>
            <a:lvl1pPr>
              <a:defRPr sz="3009"/>
            </a:lvl1pPr>
            <a:lvl2pPr>
              <a:defRPr sz="2376"/>
            </a:lvl2pPr>
            <a:lvl3pPr>
              <a:defRPr sz="2138"/>
            </a:lvl3pPr>
            <a:lvl4pPr>
              <a:defRPr sz="1979"/>
            </a:lvl4pPr>
            <a:lvl5pPr>
              <a:defRPr sz="1979"/>
            </a:lvl5pPr>
            <a:lvl6pPr>
              <a:defRPr sz="1979"/>
            </a:lvl6pPr>
            <a:lvl7pPr>
              <a:defRPr sz="1979"/>
            </a:lvl7pPr>
            <a:lvl8pPr>
              <a:defRPr sz="1979"/>
            </a:lvl8pPr>
            <a:lvl9pPr>
              <a:defRPr sz="1979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B4CEDA4E-0B79-1D94-734D-91757B75A795}" type="datetimeFigureOut">
              <a:t>1/14/2019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0A19C7B7-B85E-251B-9040-1CC8AC01A93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95736"/>
          </a:xfrm>
          <a:prstGeom prst="rect">
            <a:avLst/>
          </a:prstGeom>
        </p:spPr>
        <p:txBody>
          <a:bodyPr anchor="b"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295459CC-9BD2-632C-6848-41C24BDBB95C}" type="datetimeFigureOut">
              <a:t>1/14/2019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3C338E01-613D-21D1-05D5-EC8CA5307E5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83AE6D0E-B823-0619-0C9A-7A2AAB0D9A18}" type="datetimeFigureOut">
              <a:t>1/14/2019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E042E94D-A323-D1D6-B2EB-360B164E032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09419"/>
            <a:ext cx="3309213" cy="1315012"/>
          </a:xfrm>
          <a:prstGeom prst="rect">
            <a:avLst/>
          </a:prstGeom>
        </p:spPr>
        <p:txBody>
          <a:bodyPr anchor="b"/>
          <a:lstStyle>
            <a:lvl1pPr algn="l">
              <a:defRPr sz="2138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828" y="309419"/>
            <a:ext cx="5623652" cy="6608017"/>
          </a:xfrm>
          <a:prstGeom prst="rect">
            <a:avLst/>
          </a:prstGeom>
        </p:spPr>
        <p:txBody>
          <a:bodyPr/>
          <a:lstStyle>
            <a:lvl1pPr>
              <a:defRPr sz="3484"/>
            </a:lvl1pPr>
            <a:lvl2pPr>
              <a:defRPr sz="3009"/>
            </a:lvl2pPr>
            <a:lvl3pPr>
              <a:defRPr sz="2613"/>
            </a:lvl3pPr>
            <a:lvl4pPr>
              <a:defRPr sz="2138"/>
            </a:lvl4pPr>
            <a:lvl5pPr>
              <a:defRPr sz="2138"/>
            </a:lvl5pPr>
            <a:lvl6pPr>
              <a:defRPr sz="2138"/>
            </a:lvl6pPr>
            <a:lvl7pPr>
              <a:defRPr sz="2138"/>
            </a:lvl7pPr>
            <a:lvl8pPr>
              <a:defRPr sz="2138"/>
            </a:lvl8pPr>
            <a:lvl9pPr>
              <a:defRPr sz="2138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02920" y="1624431"/>
            <a:ext cx="3308207" cy="52930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4"/>
            </a:lvl1pPr>
            <a:lvl2pPr marL="502919" indent="0">
              <a:buNone/>
              <a:defRPr sz="1267"/>
            </a:lvl2pPr>
            <a:lvl3pPr marL="1005839" indent="0">
              <a:buNone/>
              <a:defRPr sz="1092"/>
            </a:lvl3pPr>
            <a:lvl4pPr marL="1508006" indent="0">
              <a:buNone/>
              <a:defRPr sz="989"/>
            </a:lvl4pPr>
            <a:lvl5pPr marL="2011679" indent="0">
              <a:buNone/>
              <a:defRPr sz="989"/>
            </a:lvl5pPr>
            <a:lvl6pPr marL="2514600" indent="0">
              <a:buNone/>
              <a:defRPr sz="989"/>
            </a:lvl6pPr>
            <a:lvl7pPr marL="3020540" indent="0">
              <a:buNone/>
              <a:defRPr sz="989"/>
            </a:lvl7pPr>
            <a:lvl8pPr marL="3516923" indent="0">
              <a:buNone/>
              <a:defRPr sz="989"/>
            </a:lvl8pPr>
            <a:lvl9pPr marL="4023359" indent="0">
              <a:buNone/>
              <a:defRPr sz="989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29DE2B99-6D92-86E8-8355-B2158122969A}" type="datetimeFigureOut">
              <a:t>1/14/2019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6A5C82ED-E2D8-9A04-6DAA-55D4585BBBB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446" y="5440680"/>
            <a:ext cx="6035040" cy="621792"/>
          </a:xfrm>
          <a:prstGeom prst="rect">
            <a:avLst/>
          </a:prstGeom>
        </p:spPr>
        <p:txBody>
          <a:bodyPr anchor="b"/>
          <a:lstStyle>
            <a:lvl1pPr algn="l">
              <a:defRPr sz="2138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pic" idx="1"/>
          </p:nvPr>
        </p:nvSpPr>
        <p:spPr>
          <a:xfrm>
            <a:off x="1971446" y="691743"/>
            <a:ext cx="6035040" cy="466577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1971446" y="6062472"/>
            <a:ext cx="6035040" cy="854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4"/>
            </a:lvl1pPr>
            <a:lvl2pPr marL="502919" indent="0">
              <a:buNone/>
              <a:defRPr sz="1267"/>
            </a:lvl2pPr>
            <a:lvl3pPr marL="1005839" indent="0">
              <a:buNone/>
              <a:defRPr sz="1092"/>
            </a:lvl3pPr>
            <a:lvl4pPr marL="1508006" indent="0">
              <a:buNone/>
              <a:defRPr sz="989"/>
            </a:lvl4pPr>
            <a:lvl5pPr marL="2011679" indent="0">
              <a:buNone/>
              <a:defRPr sz="989"/>
            </a:lvl5pPr>
            <a:lvl6pPr marL="2514600" indent="0">
              <a:buNone/>
              <a:defRPr sz="989"/>
            </a:lvl6pPr>
            <a:lvl7pPr marL="3020540" indent="0">
              <a:buNone/>
              <a:defRPr sz="989"/>
            </a:lvl7pPr>
            <a:lvl8pPr marL="3516923" indent="0">
              <a:buNone/>
              <a:defRPr sz="989"/>
            </a:lvl8pPr>
            <a:lvl9pPr marL="4023359" indent="0">
              <a:buNone/>
              <a:defRPr sz="989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150608"/>
            <a:ext cx="2343607" cy="466344"/>
          </a:xfrm>
          <a:prstGeom prst="rect">
            <a:avLst/>
          </a:prstGeom>
        </p:spPr>
        <p:txBody>
          <a:bodyPr/>
          <a:lstStyle/>
          <a:p>
            <a:fld id="{34AD571D-796A-1105-A251-A2A998180E6E}" type="datetimeFigureOut">
              <a:t>1/14/2019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914" y="7150608"/>
            <a:ext cx="3188513" cy="46634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1814" y="7150608"/>
            <a:ext cx="2353666" cy="466344"/>
          </a:xfrm>
          <a:prstGeom prst="rect">
            <a:avLst/>
          </a:prstGeom>
        </p:spPr>
        <p:txBody>
          <a:bodyPr/>
          <a:lstStyle/>
          <a:p>
            <a:fld id="{A7AA550C-04B3-7067-B65C-9E08C544095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84738" y="1101725"/>
            <a:ext cx="4738687" cy="2641600"/>
          </a:xfrm>
          <a:prstGeom prst="rect">
            <a:avLst/>
          </a:prstGeom>
          <a:solidFill>
            <a:srgbClr val="00B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68" tIns="50933" rIns="101868" bIns="50933" anchor="ctr"/>
          <a:lstStyle/>
          <a:p>
            <a:pPr algn="ctr" defTabSz="1018681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713" y="468602"/>
            <a:ext cx="935037" cy="35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 rot="5400000">
            <a:off x="965994" y="5609432"/>
            <a:ext cx="3430587" cy="19050"/>
          </a:xfrm>
          <a:prstGeom prst="line">
            <a:avLst/>
          </a:prstGeom>
          <a:ln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370763" y="3911600"/>
            <a:ext cx="17462" cy="3432175"/>
          </a:xfrm>
          <a:prstGeom prst="line">
            <a:avLst/>
          </a:prstGeom>
          <a:ln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8313" y="3894138"/>
            <a:ext cx="9139237" cy="17462"/>
          </a:xfrm>
          <a:prstGeom prst="line">
            <a:avLst/>
          </a:prstGeom>
          <a:ln w="6350"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 userDrawn="1"/>
        </p:nvSpPr>
        <p:spPr bwMode="black">
          <a:xfrm>
            <a:off x="8331200" y="748665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defTabSz="10186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rgbClr val="000000"/>
                </a:solidFill>
                <a:latin typeface="HelvNeue Light for IBM" pitchFamily="34" charset="0"/>
                <a:cs typeface="+mn-cs"/>
              </a:rPr>
              <a:t>© 2018 IBM Corporation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77838" y="925513"/>
            <a:ext cx="9137650" cy="19050"/>
          </a:xfrm>
          <a:prstGeom prst="line">
            <a:avLst/>
          </a:prstGeom>
          <a:ln w="6350"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652713" y="39576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84738" y="1101725"/>
            <a:ext cx="4738687" cy="2641600"/>
          </a:xfrm>
          <a:prstGeom prst="rect">
            <a:avLst/>
          </a:prstGeom>
          <a:solidFill>
            <a:srgbClr val="00B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68" tIns="50933" rIns="101868" bIns="50933" anchor="ctr"/>
          <a:lstStyle/>
          <a:p>
            <a:pPr algn="ctr" defTabSz="1018681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pic>
        <p:nvPicPr>
          <p:cNvPr id="8" name="Picture 8" descr="IBMCloud_8bar_Blue6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57200"/>
            <a:ext cx="935037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 rot="5400000">
            <a:off x="965994" y="5609432"/>
            <a:ext cx="3430587" cy="19050"/>
          </a:xfrm>
          <a:prstGeom prst="line">
            <a:avLst/>
          </a:prstGeom>
          <a:ln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370763" y="3911600"/>
            <a:ext cx="17462" cy="3432175"/>
          </a:xfrm>
          <a:prstGeom prst="line">
            <a:avLst/>
          </a:prstGeom>
          <a:ln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8313" y="3894138"/>
            <a:ext cx="9139237" cy="17462"/>
          </a:xfrm>
          <a:prstGeom prst="line">
            <a:avLst/>
          </a:prstGeom>
          <a:ln w="6350"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 userDrawn="1"/>
        </p:nvSpPr>
        <p:spPr bwMode="black">
          <a:xfrm>
            <a:off x="8331200" y="748665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defTabSz="101868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00" dirty="0">
                <a:solidFill>
                  <a:srgbClr val="000000"/>
                </a:solidFill>
                <a:latin typeface="HelvNeue Light for IBM" pitchFamily="34" charset="0"/>
                <a:cs typeface="+mn-cs"/>
              </a:rPr>
              <a:t>© 2015 IBM Corporation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77838" y="925513"/>
            <a:ext cx="9137650" cy="19050"/>
          </a:xfrm>
          <a:prstGeom prst="line">
            <a:avLst/>
          </a:prstGeom>
          <a:ln w="6350">
            <a:solidFill>
              <a:srgbClr val="9496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652713" y="39576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33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hyperlink" Target="https://www.linkedin.com/shareArticle?mini=true&amp;url=https://ibm.co/2M4VRbA&amp;title=Fawry:%20Putting%20Egypt%20on%20the%20global%20digital%20payments%20map%20with%20innovative,%20fast%2024/7%20services%20&amp;summary=&amp;source=" TargetMode="External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https://twitter.com/home?status=How%20a%2035%25%20increase%20in%20storage%20performance%20due%20to%20#IBMFlashSystem is helping @Fawrypayments deliver services more economically that capture customer loyalty, enabling company growth. https://ibm.co/2M4VRbA" TargetMode="External"/><Relationship Id="rId5" Type="http://schemas.openxmlformats.org/officeDocument/2006/relationships/hyperlink" Target="https://plus.google.com/share?url=https://ibm.co/2M4VRbA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s://fawry.com/" TargetMode="External"/><Relationship Id="rId9" Type="http://schemas.openxmlformats.org/officeDocument/2006/relationships/hyperlink" Target="https://www.facebook.com/sharer/sharer.php?u=https://ibm.co/2M4VR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E130EFF-A8CC-44FA-AB9C-A6C3785DE4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74" t="1" r="7" b="24085"/>
          <a:stretch/>
        </p:blipFill>
        <p:spPr>
          <a:xfrm>
            <a:off x="431800" y="1101633"/>
            <a:ext cx="4517571" cy="2670261"/>
          </a:xfrm>
          <a:prstGeom prst="rect">
            <a:avLst/>
          </a:prstGeom>
        </p:spPr>
      </p:pic>
      <p:sp>
        <p:nvSpPr>
          <p:cNvPr id="14" name="TextBox 6"/>
          <p:cNvSpPr txBox="1"/>
          <p:nvPr/>
        </p:nvSpPr>
        <p:spPr>
          <a:xfrm>
            <a:off x="457200" y="2587988"/>
            <a:ext cx="4220990" cy="107931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square" lIns="72000" tIns="72000" rIns="72000" bIns="72000" anchor="t"/>
          <a:lstStyle/>
          <a:p>
            <a:pPr marL="63500" indent="-76200">
              <a:lnSpc>
                <a:spcPts val="1300"/>
              </a:lnSpc>
              <a:spcAft>
                <a:spcPts val="1100"/>
              </a:spcAft>
              <a:defRPr lang="en-US"/>
            </a:pPr>
            <a:r>
              <a:rPr lang="en-US" sz="1200" b="1" i="1" dirty="0">
                <a:solidFill>
                  <a:srgbClr val="00639C"/>
                </a:solidFill>
                <a:latin typeface="Arial" panose="020B0604020202020204" pitchFamily="34" charset="0"/>
                <a:ea typeface="Lubalin Demi Italic for IBM" charset="77"/>
                <a:cs typeface="Arial" panose="020B0604020202020204" pitchFamily="34" charset="0"/>
              </a:rPr>
              <a:t>“</a:t>
            </a:r>
            <a:r>
              <a:rPr lang="en-GB" sz="1200" b="1" i="1" dirty="0">
                <a:solidFill>
                  <a:srgbClr val="00639C"/>
                </a:solidFill>
                <a:latin typeface="Arial" panose="020B0604020202020204" pitchFamily="34" charset="0"/>
                <a:ea typeface="Lubalin Demi Italic for IBM" charset="77"/>
                <a:cs typeface="Arial" panose="020B0604020202020204" pitchFamily="34" charset="0"/>
              </a:rPr>
              <a:t>IBM </a:t>
            </a:r>
            <a:r>
              <a:rPr lang="en-GB" sz="1200" b="1" i="1" dirty="0" err="1">
                <a:solidFill>
                  <a:srgbClr val="00639C"/>
                </a:solidFill>
                <a:latin typeface="Arial" panose="020B0604020202020204" pitchFamily="34" charset="0"/>
                <a:ea typeface="Lubalin Demi Italic for IBM" charset="77"/>
                <a:cs typeface="Arial" panose="020B0604020202020204" pitchFamily="34" charset="0"/>
              </a:rPr>
              <a:t>FlashSystem</a:t>
            </a:r>
            <a:r>
              <a:rPr lang="en-GB" sz="1200" b="1" i="1" dirty="0">
                <a:solidFill>
                  <a:srgbClr val="00639C"/>
                </a:solidFill>
                <a:latin typeface="Arial" panose="020B0604020202020204" pitchFamily="34" charset="0"/>
                <a:ea typeface="Lubalin Demi Italic for IBM" charset="77"/>
                <a:cs typeface="Arial" panose="020B0604020202020204" pitchFamily="34" charset="0"/>
              </a:rPr>
              <a:t> solutions give us 35 percent higher storage performance. More responsive systems translate into more responsive services for customers, which lead to higher satisfaction – and loyalty</a:t>
            </a:r>
            <a:r>
              <a:rPr lang="en-US" sz="1200" b="1" i="1" dirty="0">
                <a:solidFill>
                  <a:srgbClr val="00639C"/>
                </a:solidFill>
                <a:latin typeface="Arial" panose="020B0604020202020204" pitchFamily="34" charset="0"/>
                <a:ea typeface="Lubalin Demi Italic for IBM" charset="77"/>
                <a:cs typeface="Arial" panose="020B0604020202020204" pitchFamily="34" charset="0"/>
              </a:rPr>
              <a:t>.”</a:t>
            </a:r>
          </a:p>
          <a:p>
            <a:pPr lvl="0" defTabSz="1017588" fontAlgn="base">
              <a:lnSpc>
                <a:spcPts val="1300"/>
              </a:lnSpc>
              <a:spcBef>
                <a:spcPct val="0"/>
              </a:spcBef>
              <a:spcAft>
                <a:spcPts val="1100"/>
              </a:spcAft>
            </a:pPr>
            <a:r>
              <a:rPr lang="en-US" altLang="en-US" sz="1000" dirty="0">
                <a:solidFill>
                  <a:srgbClr val="00AF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—Haytham Abbas, Infrastructure Director, </a:t>
            </a:r>
            <a:r>
              <a:rPr lang="en-US" altLang="en-US" sz="1000" dirty="0" err="1">
                <a:solidFill>
                  <a:srgbClr val="00AFD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Fawry</a:t>
            </a:r>
            <a:endParaRPr sz="800" dirty="0">
              <a:solidFill>
                <a:srgbClr val="00AFD8"/>
              </a:solidFill>
              <a:latin typeface="Arial" panose="020B0604020202020204" pitchFamily="34" charset="0"/>
              <a:ea typeface="HelvNeue Light for IBM" charset="77"/>
              <a:cs typeface="Arial" panose="020B0604020202020204" pitchFamily="34" charset="0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815200" y="4009480"/>
            <a:ext cx="4428000" cy="221829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spcAft>
                <a:spcPts val="800"/>
              </a:spcAft>
              <a:defRPr lang="en-US"/>
            </a:pPr>
            <a:r>
              <a:rPr lang="en-US" sz="2800" b="1" dirty="0" err="1">
                <a:solidFill>
                  <a:srgbClr val="00639C"/>
                </a:solidFill>
                <a:latin typeface="Arial" panose="020B0604020202020204" pitchFamily="34" charset="0"/>
                <a:ea typeface="Lubalin Demi for IBM" charset="77"/>
                <a:cs typeface="Arial" panose="020B0604020202020204" pitchFamily="34" charset="0"/>
              </a:rPr>
              <a:t>Fawry</a:t>
            </a:r>
            <a:endParaRPr sz="2800" b="1" dirty="0">
              <a:solidFill>
                <a:srgbClr val="00639C"/>
              </a:solidFill>
              <a:latin typeface="Arial" panose="020B0604020202020204" pitchFamily="34" charset="0"/>
              <a:ea typeface="Lubalin Demi for IBM" charset="77"/>
              <a:cs typeface="Arial" panose="020B0604020202020204" pitchFamily="34" charset="0"/>
            </a:endParaRPr>
          </a:p>
          <a:p>
            <a:pPr>
              <a:spcAft>
                <a:spcPts val="1500"/>
              </a:spcAft>
              <a:defRPr lang="en-US"/>
            </a:pPr>
            <a:r>
              <a:rPr lang="en-GB" sz="2400" b="1" dirty="0">
                <a:solidFill>
                  <a:srgbClr val="00AFD8"/>
                </a:solidFill>
                <a:latin typeface="Arial" panose="020B0604020202020204" pitchFamily="34" charset="0"/>
                <a:ea typeface="Lubalin Demi for IBM" charset="77"/>
                <a:cs typeface="Arial" panose="020B0604020202020204" pitchFamily="34" charset="0"/>
              </a:rPr>
              <a:t>Putting Egypt on the global digital payments map with innovative, fast 24/7 services</a:t>
            </a:r>
            <a:endParaRPr sz="2400" b="1" dirty="0">
              <a:solidFill>
                <a:srgbClr val="00AFD8"/>
              </a:solidFill>
              <a:latin typeface="Arial" panose="020B0604020202020204" pitchFamily="34" charset="0"/>
              <a:ea typeface="Lubalin Demi for IBM" charset="77"/>
              <a:cs typeface="Arial" panose="020B0604020202020204" pitchFamily="34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173200" y="1241799"/>
            <a:ext cx="3351943" cy="10356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spcAft>
                <a:spcPts val="400"/>
              </a:spcAft>
              <a:defRPr lang="en-US"/>
            </a:pPr>
            <a:r>
              <a:rPr sz="1200" b="1" dirty="0">
                <a:solidFill>
                  <a:srgbClr val="FFFFFF"/>
                </a:solidFill>
                <a:latin typeface="Arial" panose="020B0604020202020204" pitchFamily="34" charset="0"/>
                <a:ea typeface="Lubalin Demi for IBM" charset="77"/>
                <a:cs typeface="Arial" panose="020B0604020202020204" pitchFamily="34" charset="0"/>
              </a:rPr>
              <a:t>Business challenge</a:t>
            </a:r>
          </a:p>
          <a:p>
            <a:pPr>
              <a:spcAft>
                <a:spcPts val="500"/>
              </a:spcAft>
              <a:defRPr lang="en-US"/>
            </a:pPr>
            <a:r>
              <a:rPr lang="en-GB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To sustain rapid growth, Fawry wanted to introduce innovative payment services quickly without compromising the rock-solid reliability of its network or jeopardizing data protection and availability.</a:t>
            </a:r>
            <a:endParaRPr sz="800" dirty="0">
              <a:latin typeface="Arial" panose="020B0604020202020204" pitchFamily="34" charset="0"/>
              <a:ea typeface="HelvNeue Light for IBM" charset="77"/>
              <a:cs typeface="Arial" panose="020B0604020202020204" pitchFamily="34" charset="0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173199" y="2336564"/>
            <a:ext cx="3351944" cy="15182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spcAft>
                <a:spcPts val="400"/>
              </a:spcAft>
              <a:defRPr lang="en-US"/>
            </a:pPr>
            <a:r>
              <a:rPr sz="1200" b="1" dirty="0">
                <a:solidFill>
                  <a:srgbClr val="FFFFFF"/>
                </a:solidFill>
                <a:latin typeface="Arial" panose="020B0604020202020204" pitchFamily="34" charset="0"/>
                <a:ea typeface="Lubalin Demi for IBM" charset="77"/>
                <a:cs typeface="Arial" panose="020B0604020202020204" pitchFamily="34" charset="0"/>
              </a:rPr>
              <a:t>Transformation</a:t>
            </a:r>
          </a:p>
          <a:p>
            <a:pPr>
              <a:spcAft>
                <a:spcPts val="500"/>
              </a:spcAft>
              <a:defRPr lang="en-US"/>
            </a:pPr>
            <a:r>
              <a:rPr lang="en-GB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Fawry selected IBM</a:t>
            </a: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®</a:t>
            </a:r>
            <a:r>
              <a:rPr lang="en-GB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 Storage and IBM Power</a:t>
            </a: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®</a:t>
            </a:r>
            <a:r>
              <a:rPr lang="en-GB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 Systems solutions to accommodate rapid data growth and support data science initiatives that aim to generate deeper customer insights.</a:t>
            </a:r>
            <a:endParaRPr sz="1000" dirty="0">
              <a:latin typeface="Arial" panose="020B0604020202020204" pitchFamily="34" charset="0"/>
              <a:ea typeface="HelvNeue Light for IBM" charset="77"/>
              <a:cs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815200" y="5998029"/>
            <a:ext cx="4428000" cy="1327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spcAft>
                <a:spcPts val="900"/>
              </a:spcAft>
              <a:defRPr lang="en-US"/>
            </a:pPr>
            <a:r>
              <a:rPr lang="en-GB" sz="1000" dirty="0">
                <a:solidFill>
                  <a:srgbClr val="59595B"/>
                </a:solidFill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  <a:hlinkClick r:id="rId4"/>
              </a:rPr>
              <a:t>Fawry</a:t>
            </a:r>
            <a:r>
              <a:rPr lang="en-GB" sz="1000" dirty="0">
                <a:solidFill>
                  <a:srgbClr val="59595B"/>
                </a:solidFill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 provides financial services to Egyptian consumers and businesses through a pioneering electronic payment network, serving more than 90,000 locations and a range of channels. Its payment gateway is based on proprietary technology that is fully compliant with international security standards. Fawry is headquartered in Cairo, Egypt.</a:t>
            </a:r>
            <a:endParaRPr sz="1000" dirty="0">
              <a:solidFill>
                <a:srgbClr val="59595B"/>
              </a:solidFill>
              <a:latin typeface="Arial" panose="020B0604020202020204" pitchFamily="34" charset="0"/>
              <a:ea typeface="HelvNeue Light for IBM" charset="77"/>
              <a:cs typeface="Arial" panose="020B0604020202020204" pitchFamily="34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57200" y="7325462"/>
            <a:ext cx="2070000" cy="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>
              <a:lnSpc>
                <a:spcPts val="1300"/>
              </a:lnSpc>
              <a:defRPr lang="en-US"/>
            </a:pPr>
            <a:endParaRPr sz="950" spc="-14">
              <a:solidFill>
                <a:srgbClr val="EC008B"/>
              </a:solidFill>
              <a:latin typeface="Times New Roman" charset="77"/>
              <a:ea typeface="Times New Roman" charset="77"/>
              <a:cs typeface="Times New Roman" charset="77"/>
            </a:endParaRPr>
          </a:p>
        </p:txBody>
      </p:sp>
      <p:graphicFrame>
        <p:nvGraphicFramePr>
          <p:cNvPr id="10" name="Table 10"/>
          <p:cNvGraphicFramePr/>
          <p:nvPr>
            <p:extLst>
              <p:ext uri="{D42A27DB-BD31-4B8C-83A1-F6EECF244321}">
                <p14:modId xmlns:p14="http://schemas.microsoft.com/office/powerpoint/2010/main" val="1770381800"/>
              </p:ext>
            </p:extLst>
          </p:nvPr>
        </p:nvGraphicFramePr>
        <p:xfrm>
          <a:off x="457200" y="4025900"/>
          <a:ext cx="1737360" cy="2847340"/>
        </p:xfrm>
        <a:graphic>
          <a:graphicData uri="http://schemas.openxmlformats.org/drawingml/2006/table">
            <a:tbl>
              <a:tblPr/>
              <a:tblGrid>
                <a:gridCol w="173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50800" lvl="0" indent="5080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  <a:defRPr lang="en-US"/>
                      </a:pPr>
                      <a:r>
                        <a:rPr sz="1400" b="1" dirty="0">
                          <a:solidFill>
                            <a:srgbClr val="00639C"/>
                          </a:solidFill>
                          <a:latin typeface="Arial" panose="020B0604020202020204" pitchFamily="34" charset="0"/>
                          <a:ea typeface="Lubalin Demi for IBM" charset="77"/>
                          <a:cs typeface="Arial" panose="020B0604020202020204" pitchFamily="34" charset="0"/>
                        </a:rPr>
                        <a:t>Business benefits:</a:t>
                      </a:r>
                    </a:p>
                  </a:txBody>
                  <a:tcPr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50800" marR="50800" lvl="0" indent="0">
                        <a:lnSpc>
                          <a:spcPct val="100000"/>
                        </a:lnSpc>
                        <a:spcAft>
                          <a:spcPts val="600"/>
                        </a:spcAft>
                        <a:defRPr lang="en-US"/>
                      </a:pPr>
                      <a:r>
                        <a:rPr lang="en-US" sz="1600" b="1" dirty="0">
                          <a:solidFill>
                            <a:srgbClr val="FF3399"/>
                          </a:solidFill>
                          <a:latin typeface="Arial" panose="020B0604020202020204" pitchFamily="34" charset="0"/>
                          <a:ea typeface="HelvNeue Bold for IBM" charset="77"/>
                          <a:cs typeface="Arial" panose="020B0604020202020204" pitchFamily="34" charset="0"/>
                        </a:rPr>
                        <a:t>Halved</a:t>
                      </a:r>
                      <a:endParaRPr sz="1600" b="1" dirty="0">
                        <a:solidFill>
                          <a:srgbClr val="B95386"/>
                        </a:solidFill>
                        <a:latin typeface="Arial" panose="020B0604020202020204" pitchFamily="34" charset="0"/>
                        <a:ea typeface="HelvNeue Bold for IBM" charset="77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50800" marR="50800" lvl="0" indent="0">
                        <a:lnSpc>
                          <a:spcPct val="100000"/>
                        </a:lnSpc>
                        <a:spcAft>
                          <a:spcPts val="400"/>
                        </a:spcAft>
                        <a:defRPr lang="en-US"/>
                      </a:pPr>
                      <a:r>
                        <a:rPr lang="en-GB" sz="1000" dirty="0">
                          <a:solidFill>
                            <a:srgbClr val="59595B"/>
                          </a:solidFill>
                          <a:latin typeface="Arial" panose="020B0604020202020204" pitchFamily="34" charset="0"/>
                          <a:ea typeface="HelvNeue Light for IBM" charset="77"/>
                          <a:cs typeface="Arial" panose="020B0604020202020204" pitchFamily="34" charset="0"/>
                        </a:rPr>
                        <a:t>time to complete overnight reconciliation process (from 5 hours to 2.5)</a:t>
                      </a:r>
                      <a:endParaRPr sz="1000" dirty="0">
                        <a:solidFill>
                          <a:srgbClr val="59595B"/>
                        </a:solidFill>
                        <a:latin typeface="Arial" panose="020B0604020202020204" pitchFamily="34" charset="0"/>
                        <a:ea typeface="HelvNeue Light for IBM" charset="77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52">
                <a:tc>
                  <a:txBody>
                    <a:bodyPr/>
                    <a:lstStyle/>
                    <a:p>
                      <a:pPr marL="50800" marR="50800" lvl="0" indent="0">
                        <a:lnSpc>
                          <a:spcPct val="100000"/>
                        </a:lnSpc>
                        <a:spcAft>
                          <a:spcPts val="600"/>
                        </a:spcAft>
                        <a:defRPr lang="en-US"/>
                      </a:pPr>
                      <a:r>
                        <a:rPr lang="en-US" sz="1600" b="1" dirty="0">
                          <a:solidFill>
                            <a:srgbClr val="FF3399"/>
                          </a:solidFill>
                          <a:latin typeface="Arial" panose="020B0604020202020204" pitchFamily="34" charset="0"/>
                          <a:ea typeface="HelvNeue Bold for IBM" charset="77"/>
                          <a:cs typeface="Arial" panose="020B0604020202020204" pitchFamily="34" charset="0"/>
                        </a:rPr>
                        <a:t>35% boost</a:t>
                      </a:r>
                      <a:endParaRPr sz="1600" b="1" dirty="0">
                        <a:solidFill>
                          <a:srgbClr val="B95386"/>
                        </a:solidFill>
                        <a:latin typeface="Arial" panose="020B0604020202020204" pitchFamily="34" charset="0"/>
                        <a:ea typeface="HelvNeue Bold for IBM" charset="77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marL="50800" marR="50800" lvl="0" indent="0">
                        <a:lnSpc>
                          <a:spcPct val="100000"/>
                        </a:lnSpc>
                        <a:spcAft>
                          <a:spcPts val="400"/>
                        </a:spcAft>
                        <a:defRPr lang="en-US"/>
                      </a:pPr>
                      <a:r>
                        <a:rPr lang="en-GB" sz="1000" dirty="0">
                          <a:solidFill>
                            <a:srgbClr val="59595B"/>
                          </a:solidFill>
                          <a:latin typeface="Arial" panose="020B0604020202020204" pitchFamily="34" charset="0"/>
                          <a:ea typeface="HelvNeue Light for IBM" charset="77"/>
                          <a:cs typeface="Arial" panose="020B0604020202020204" pitchFamily="34" charset="0"/>
                        </a:rPr>
                        <a:t>in storage performance contributes to better delivery of services </a:t>
                      </a:r>
                      <a:endParaRPr sz="1000" dirty="0">
                        <a:solidFill>
                          <a:srgbClr val="59595B"/>
                        </a:solidFill>
                        <a:latin typeface="Arial" panose="020B0604020202020204" pitchFamily="34" charset="0"/>
                        <a:ea typeface="HelvNeue Light for IBM" charset="77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50800" marR="50800" lvl="0" indent="0">
                        <a:lnSpc>
                          <a:spcPct val="100000"/>
                        </a:lnSpc>
                        <a:spcAft>
                          <a:spcPts val="600"/>
                        </a:spcAft>
                        <a:defRPr lang="en-US"/>
                      </a:pPr>
                      <a:r>
                        <a:rPr lang="en-US" sz="1600" b="1" dirty="0">
                          <a:solidFill>
                            <a:srgbClr val="FF3399"/>
                          </a:solidFill>
                          <a:latin typeface="Arial" panose="020B0604020202020204" pitchFamily="34" charset="0"/>
                          <a:ea typeface="HelvNeue Bold for IBM" charset="77"/>
                          <a:cs typeface="Arial" panose="020B0604020202020204" pitchFamily="34" charset="0"/>
                        </a:rPr>
                        <a:t>24/7</a:t>
                      </a:r>
                      <a:endParaRPr sz="1600" b="1" dirty="0">
                        <a:solidFill>
                          <a:srgbClr val="00AFD8"/>
                        </a:solidFill>
                        <a:latin typeface="Arial" panose="020B0604020202020204" pitchFamily="34" charset="0"/>
                        <a:ea typeface="HelvNeue Bold for IBM" charset="77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50800" marR="50800" lvl="0" indent="0">
                        <a:lnSpc>
                          <a:spcPct val="100000"/>
                        </a:lnSpc>
                        <a:spcAft>
                          <a:spcPts val="400"/>
                        </a:spcAft>
                        <a:defRPr lang="en-US"/>
                      </a:pPr>
                      <a:r>
                        <a:rPr lang="en-GB" sz="1000" dirty="0">
                          <a:solidFill>
                            <a:srgbClr val="59595B"/>
                          </a:solidFill>
                          <a:latin typeface="Arial" panose="020B0604020202020204" pitchFamily="34" charset="0"/>
                          <a:ea typeface="HelvNeue Light for IBM" charset="77"/>
                          <a:cs typeface="Arial" panose="020B0604020202020204" pitchFamily="34" charset="0"/>
                        </a:rPr>
                        <a:t>availability of IT infrastructure and data ensures exceptional and seamless service </a:t>
                      </a:r>
                      <a:endParaRPr sz="1000" dirty="0">
                        <a:solidFill>
                          <a:srgbClr val="59595B"/>
                        </a:solidFill>
                        <a:latin typeface="Arial" panose="020B0604020202020204" pitchFamily="34" charset="0"/>
                        <a:ea typeface="HelvNeue Light for IBM" charset="77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8"/>
          <p:cNvSpPr txBox="1"/>
          <p:nvPr/>
        </p:nvSpPr>
        <p:spPr>
          <a:xfrm>
            <a:off x="7535699" y="3997936"/>
            <a:ext cx="2070000" cy="2110764"/>
          </a:xfrm>
          <a:prstGeom prst="rect">
            <a:avLst/>
          </a:prstGeom>
          <a:solidFill>
            <a:srgbClr val="00AFD9"/>
          </a:solidFill>
          <a:ln>
            <a:noFill/>
          </a:ln>
        </p:spPr>
        <p:txBody>
          <a:bodyPr wrap="square" lIns="101600" tIns="101600" rIns="101600" bIns="101600" anchor="t"/>
          <a:lstStyle/>
          <a:p>
            <a:pPr>
              <a:lnSpc>
                <a:spcPts val="1000"/>
              </a:lnSpc>
              <a:spcAft>
                <a:spcPts val="400"/>
              </a:spcAft>
              <a:defRPr lang="en-US"/>
            </a:pPr>
            <a:r>
              <a:rPr sz="1200" b="1" dirty="0">
                <a:solidFill>
                  <a:srgbClr val="FFFFFF"/>
                </a:solidFill>
                <a:latin typeface="Arial" panose="020B0604020202020204" pitchFamily="34" charset="0"/>
                <a:ea typeface="Lubalin Demi for IBM" charset="77"/>
                <a:cs typeface="Arial" panose="020B0604020202020204" pitchFamily="34" charset="0"/>
              </a:rPr>
              <a:t>Solution components</a:t>
            </a:r>
            <a:endParaRPr sz="1200" dirty="0">
              <a:solidFill>
                <a:srgbClr val="FFFFFF"/>
              </a:solidFill>
              <a:latin typeface="Lubalin Demi for IBM" charset="77"/>
              <a:ea typeface="Lubalin Demi for IBM" charset="77"/>
              <a:cs typeface="Lubalin Demi for IBM" charset="77"/>
            </a:endParaRP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IBM® </a:t>
            </a:r>
            <a:r>
              <a:rPr lang="en-US" sz="1000" dirty="0" err="1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FlashSystem</a:t>
            </a: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® A9000R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Elastic Storage® Server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Storwize® V7000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Spectrum Control™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Spectrum Protect™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Spectrum Scale™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Spectrum Virtualize™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Power® Systems AC922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IBM Db2®</a:t>
            </a:r>
          </a:p>
          <a:p>
            <a:pPr marL="171450" indent="-171450">
              <a:lnSpc>
                <a:spcPts val="1000"/>
              </a:lnSpc>
              <a:spcAft>
                <a:spcPts val="4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tabLst>
                <a:tab pos="88900" algn="l"/>
              </a:tabLst>
              <a:defRPr/>
            </a:pPr>
            <a:r>
              <a:rPr lang="en-US" sz="1000" dirty="0">
                <a:latin typeface="Arial" panose="020B0604020202020204" pitchFamily="34" charset="0"/>
                <a:ea typeface="HelvNeue Light for IBM" charset="77"/>
                <a:cs typeface="Arial" panose="020B0604020202020204" pitchFamily="34" charset="0"/>
              </a:rPr>
              <a:t>Oracle database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7443788" y="6623050"/>
            <a:ext cx="16589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100" b="1" dirty="0">
                <a:solidFill>
                  <a:srgbClr val="00639C"/>
                </a:solidFill>
              </a:rPr>
              <a:t>Share this</a:t>
            </a:r>
            <a:endParaRPr lang="en-IN" altLang="en-US" sz="1100" dirty="0"/>
          </a:p>
        </p:txBody>
      </p:sp>
      <p:pic>
        <p:nvPicPr>
          <p:cNvPr id="2" name="Picture 1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431" y="7069862"/>
            <a:ext cx="257712" cy="255600"/>
          </a:xfrm>
          <a:prstGeom prst="rect">
            <a:avLst/>
          </a:prstGeom>
        </p:spPr>
      </p:pic>
      <p:pic>
        <p:nvPicPr>
          <p:cNvPr id="21" name="Picture 20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645" y="7069862"/>
            <a:ext cx="255600" cy="255600"/>
          </a:xfrm>
          <a:prstGeom prst="rect">
            <a:avLst/>
          </a:prstGeom>
        </p:spPr>
      </p:pic>
      <p:pic>
        <p:nvPicPr>
          <p:cNvPr id="22" name="Picture 21">
            <a:hlinkClick r:id="rId9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999" y="7069862"/>
            <a:ext cx="257400" cy="255600"/>
          </a:xfrm>
          <a:prstGeom prst="rect">
            <a:avLst/>
          </a:prstGeom>
        </p:spPr>
      </p:pic>
      <p:pic>
        <p:nvPicPr>
          <p:cNvPr id="23" name="Picture 22">
            <a:hlinkClick r:id="rId11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89" y="7069862"/>
            <a:ext cx="255600" cy="255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228670" y="468302"/>
            <a:ext cx="18890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Finance and Administration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22040BC-A102-47B4-BBC1-F7B5E283608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697" y="393412"/>
            <a:ext cx="1266002" cy="39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478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PGothic</vt:lpstr>
      <vt:lpstr>Arial</vt:lpstr>
      <vt:lpstr>Calibri</vt:lpstr>
      <vt:lpstr>HelvNeue Bold for IBM</vt:lpstr>
      <vt:lpstr>HelvNeue Light for IBM</vt:lpstr>
      <vt:lpstr>Lubalin Demi for IBM</vt:lpstr>
      <vt:lpstr>Lubalin Demi Italic for IBM</vt:lpstr>
      <vt:lpstr>Times New Roman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Edward</dc:creator>
  <cp:lastModifiedBy>Luis Cotton</cp:lastModifiedBy>
  <cp:revision>43</cp:revision>
  <dcterms:modified xsi:type="dcterms:W3CDTF">2019-01-14T14:53:35Z</dcterms:modified>
</cp:coreProperties>
</file>